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29.xml"/>
  <Override ContentType="application/vnd.openxmlformats-officedocument.presentationml.slide+xml" PartName="/ppt/slides/slide30.xml"/>
  <Override ContentType="application/vnd.openxmlformats-officedocument.presentationml.slide+xml" PartName="/ppt/slides/slide31.xml"/>
  <Override ContentType="application/vnd.openxmlformats-officedocument.presentationml.slide+xml" PartName="/ppt/slides/slide32.xml"/>
  <Override ContentType="application/vnd.openxmlformats-officedocument.presentationml.slide+xml" PartName="/ppt/slides/slide33.xml"/>
  <Override ContentType="application/vnd.openxmlformats-officedocument.presentationml.slide+xml" PartName="/ppt/slides/slide34.xml"/>
  <Override ContentType="application/vnd.openxmlformats-officedocument.presentationml.slide+xml" PartName="/ppt/slides/slide35.xml"/>
  <Override ContentType="application/vnd.openxmlformats-officedocument.presentationml.slide+xml" PartName="/ppt/slides/slide36.xml"/>
  <Override ContentType="application/vnd.openxmlformats-officedocument.presentationml.slide+xml" PartName="/ppt/slides/slide37.xml"/>
  <Override ContentType="application/vnd.openxmlformats-officedocument.presentationml.slide+xml" PartName="/ppt/slides/slide38.xml"/>
  <Override ContentType="application/vnd.openxmlformats-officedocument.presentationml.slide+xml" PartName="/ppt/slides/slide39.xml"/>
  <Override ContentType="application/vnd.openxmlformats-officedocument.presentationml.slide+xml" PartName="/ppt/slides/slide40.xml"/>
  <Override ContentType="application/vnd.openxmlformats-officedocument.presentationml.slide+xml" PartName="/ppt/slides/slide41.xml"/>
  <Override ContentType="application/vnd.openxmlformats-officedocument.presentationml.slide+xml" PartName="/ppt/slides/slide42.xml"/>
  <Override ContentType="application/vnd.openxmlformats-officedocument.presentationml.slide+xml" PartName="/ppt/slides/slide43.xml"/>
  <Override ContentType="application/vnd.openxmlformats-officedocument.presentationml.slide+xml" PartName="/ppt/slides/slide44.xml"/>
  <Override ContentType="application/vnd.openxmlformats-officedocument.presentationml.slide+xml" PartName="/ppt/slides/slide45.xml"/>
  <Override ContentType="application/vnd.openxmlformats-officedocument.presentationml.slide+xml" PartName="/ppt/slides/slide46.xml"/>
  <Override ContentType="application/vnd.openxmlformats-officedocument.presentationml.slide+xml" PartName="/ppt/slides/slide47.xml"/>
  <Override ContentType="application/vnd.openxmlformats-officedocument.presentationml.slide+xml" PartName="/ppt/slides/slide48.xml"/>
  <Override ContentType="application/vnd.openxmlformats-officedocument.presentationml.slide+xml" PartName="/ppt/slides/slide49.xml"/>
  <Override ContentType="application/vnd.openxmlformats-officedocument.presentationml.slide+xml" PartName="/ppt/slides/slide50.xml"/>
  <Override ContentType="application/vnd.openxmlformats-officedocument.presentationml.slide+xml" PartName="/ppt/slides/slide51.xml"/>
  <Override ContentType="application/vnd.openxmlformats-officedocument.presentationml.slide+xml" PartName="/ppt/slides/slide52.xml"/>
  <Override ContentType="application/vnd.openxmlformats-officedocument.presentationml.slide+xml" PartName="/ppt/slides/slide53.xml"/>
  <Override ContentType="application/vnd.openxmlformats-officedocument.presentationml.slide+xml" PartName="/ppt/slides/slide54.xml"/>
  <Override ContentType="application/vnd.openxmlformats-officedocument.presentationml.slide+xml" PartName="/ppt/slides/slide55.xml"/>
  <Override ContentType="application/vnd.openxmlformats-officedocument.presentationml.slide+xml" PartName="/ppt/slides/slide5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9"/>
    <p:sldId id="257" r:id="rId30"/>
    <p:sldId id="258" r:id="rId31"/>
    <p:sldId id="259" r:id="rId32"/>
    <p:sldId id="260" r:id="rId33"/>
    <p:sldId id="261" r:id="rId34"/>
    <p:sldId id="262" r:id="rId35"/>
    <p:sldId id="263" r:id="rId36"/>
    <p:sldId id="264" r:id="rId37"/>
    <p:sldId id="265" r:id="rId38"/>
    <p:sldId id="266" r:id="rId39"/>
    <p:sldId id="267" r:id="rId40"/>
    <p:sldId id="268" r:id="rId41"/>
    <p:sldId id="269" r:id="rId42"/>
    <p:sldId id="270" r:id="rId43"/>
    <p:sldId id="271" r:id="rId44"/>
    <p:sldId id="272" r:id="rId45"/>
    <p:sldId id="273" r:id="rId46"/>
    <p:sldId id="274" r:id="rId47"/>
    <p:sldId id="275" r:id="rId48"/>
    <p:sldId id="276" r:id="rId49"/>
    <p:sldId id="277" r:id="rId50"/>
    <p:sldId id="278" r:id="rId51"/>
    <p:sldId id="279" r:id="rId52"/>
    <p:sldId id="280" r:id="rId53"/>
    <p:sldId id="281" r:id="rId54"/>
    <p:sldId id="282" r:id="rId55"/>
    <p:sldId id="283" r:id="rId56"/>
    <p:sldId id="284" r:id="rId57"/>
    <p:sldId id="285" r:id="rId58"/>
    <p:sldId id="286" r:id="rId59"/>
    <p:sldId id="287" r:id="rId60"/>
    <p:sldId id="288" r:id="rId61"/>
    <p:sldId id="289" r:id="rId62"/>
    <p:sldId id="290" r:id="rId63"/>
    <p:sldId id="291" r:id="rId64"/>
    <p:sldId id="292" r:id="rId65"/>
    <p:sldId id="293" r:id="rId66"/>
    <p:sldId id="294" r:id="rId67"/>
    <p:sldId id="295" r:id="rId68"/>
    <p:sldId id="296" r:id="rId69"/>
    <p:sldId id="297" r:id="rId70"/>
    <p:sldId id="298" r:id="rId71"/>
    <p:sldId id="299" r:id="rId72"/>
    <p:sldId id="300" r:id="rId73"/>
    <p:sldId id="301" r:id="rId74"/>
    <p:sldId id="302" r:id="rId75"/>
    <p:sldId id="303" r:id="rId76"/>
    <p:sldId id="304" r:id="rId77"/>
    <p:sldId id="305" r:id="rId78"/>
    <p:sldId id="306" r:id="rId79"/>
    <p:sldId id="307" r:id="rId80"/>
    <p:sldId id="308" r:id="rId81"/>
    <p:sldId id="309" r:id="rId82"/>
    <p:sldId id="310" r:id="rId83"/>
    <p:sldId id="311" r:id="rId84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DM Sans" charset="1" panose="00000000000000000000"/>
      <p:regular r:id="rId10"/>
    </p:embeddedFont>
    <p:embeddedFont>
      <p:font typeface="DM Sans Bold" charset="1" panose="00000000000000000000"/>
      <p:regular r:id="rId11"/>
    </p:embeddedFont>
    <p:embeddedFont>
      <p:font typeface="DM Sans Italics" charset="1" panose="00000000000000000000"/>
      <p:regular r:id="rId12"/>
    </p:embeddedFont>
    <p:embeddedFont>
      <p:font typeface="DM Sans Bold Italics" charset="1" panose="00000000000000000000"/>
      <p:regular r:id="rId13"/>
    </p:embeddedFont>
    <p:embeddedFont>
      <p:font typeface="Open Sauce" charset="1" panose="00000500000000000000"/>
      <p:regular r:id="rId14"/>
    </p:embeddedFont>
    <p:embeddedFont>
      <p:font typeface="Open Sauce Bold" charset="1" panose="00000800000000000000"/>
      <p:regular r:id="rId15"/>
    </p:embeddedFont>
    <p:embeddedFont>
      <p:font typeface="Open Sauce Italics" charset="1" panose="00000500000000000000"/>
      <p:regular r:id="rId16"/>
    </p:embeddedFont>
    <p:embeddedFont>
      <p:font typeface="Open Sauce Bold Italics" charset="1" panose="00000800000000000000"/>
      <p:regular r:id="rId17"/>
    </p:embeddedFont>
    <p:embeddedFont>
      <p:font typeface="Poppins Medium" charset="1" panose="00000600000000000000"/>
      <p:regular r:id="rId18"/>
    </p:embeddedFont>
    <p:embeddedFont>
      <p:font typeface="Poppins Medium Bold" charset="1" panose="00000700000000000000"/>
      <p:regular r:id="rId19"/>
    </p:embeddedFont>
    <p:embeddedFont>
      <p:font typeface="Poppins Medium Italics" charset="1" panose="00000600000000000000"/>
      <p:regular r:id="rId20"/>
    </p:embeddedFont>
    <p:embeddedFont>
      <p:font typeface="Poppins Medium Bold Italics" charset="1" panose="00000700000000000000"/>
      <p:regular r:id="rId21"/>
    </p:embeddedFont>
    <p:embeddedFont>
      <p:font typeface="Poppins" charset="1" panose="00000500000000000000"/>
      <p:regular r:id="rId22"/>
    </p:embeddedFont>
    <p:embeddedFont>
      <p:font typeface="Poppins Bold" charset="1" panose="00000800000000000000"/>
      <p:regular r:id="rId23"/>
    </p:embeddedFont>
    <p:embeddedFont>
      <p:font typeface="Poppins Italics" charset="1" panose="00000500000000000000"/>
      <p:regular r:id="rId24"/>
    </p:embeddedFont>
    <p:embeddedFont>
      <p:font typeface="Poppins Bold Italics" charset="1" panose="00000800000000000000"/>
      <p:regular r:id="rId25"/>
    </p:embeddedFont>
    <p:embeddedFont>
      <p:font typeface="Atma Light" charset="1" panose="00000000000000000000"/>
      <p:regular r:id="rId26"/>
    </p:embeddedFont>
    <p:embeddedFont>
      <p:font typeface="Atma Light Bold" charset="1" panose="00000000000000000000"/>
      <p:regular r:id="rId27"/>
    </p:embeddedFont>
    <p:embeddedFont>
      <p:font typeface="Atma Bold" charset="1" panose="00000000000000000000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slides/slide1.xml" Type="http://schemas.openxmlformats.org/officeDocument/2006/relationships/slide"/><Relationship Id="rId3" Target="viewProps.xml" Type="http://schemas.openxmlformats.org/officeDocument/2006/relationships/viewProps"/><Relationship Id="rId30" Target="slides/slide2.xml" Type="http://schemas.openxmlformats.org/officeDocument/2006/relationships/slide"/><Relationship Id="rId31" Target="slides/slide3.xml" Type="http://schemas.openxmlformats.org/officeDocument/2006/relationships/slide"/><Relationship Id="rId32" Target="slides/slide4.xml" Type="http://schemas.openxmlformats.org/officeDocument/2006/relationships/slide"/><Relationship Id="rId33" Target="slides/slide5.xml" Type="http://schemas.openxmlformats.org/officeDocument/2006/relationships/slide"/><Relationship Id="rId34" Target="slides/slide6.xml" Type="http://schemas.openxmlformats.org/officeDocument/2006/relationships/slide"/><Relationship Id="rId35" Target="slides/slide7.xml" Type="http://schemas.openxmlformats.org/officeDocument/2006/relationships/slide"/><Relationship Id="rId36" Target="slides/slide8.xml" Type="http://schemas.openxmlformats.org/officeDocument/2006/relationships/slide"/><Relationship Id="rId37" Target="slides/slide9.xml" Type="http://schemas.openxmlformats.org/officeDocument/2006/relationships/slide"/><Relationship Id="rId38" Target="slides/slide10.xml" Type="http://schemas.openxmlformats.org/officeDocument/2006/relationships/slide"/><Relationship Id="rId39" Target="slides/slide11.xml" Type="http://schemas.openxmlformats.org/officeDocument/2006/relationships/slide"/><Relationship Id="rId4" Target="theme/theme1.xml" Type="http://schemas.openxmlformats.org/officeDocument/2006/relationships/theme"/><Relationship Id="rId40" Target="slides/slide12.xml" Type="http://schemas.openxmlformats.org/officeDocument/2006/relationships/slide"/><Relationship Id="rId41" Target="slides/slide13.xml" Type="http://schemas.openxmlformats.org/officeDocument/2006/relationships/slide"/><Relationship Id="rId42" Target="slides/slide14.xml" Type="http://schemas.openxmlformats.org/officeDocument/2006/relationships/slide"/><Relationship Id="rId43" Target="slides/slide15.xml" Type="http://schemas.openxmlformats.org/officeDocument/2006/relationships/slide"/><Relationship Id="rId44" Target="slides/slide16.xml" Type="http://schemas.openxmlformats.org/officeDocument/2006/relationships/slide"/><Relationship Id="rId45" Target="slides/slide17.xml" Type="http://schemas.openxmlformats.org/officeDocument/2006/relationships/slide"/><Relationship Id="rId46" Target="slides/slide18.xml" Type="http://schemas.openxmlformats.org/officeDocument/2006/relationships/slide"/><Relationship Id="rId47" Target="slides/slide19.xml" Type="http://schemas.openxmlformats.org/officeDocument/2006/relationships/slide"/><Relationship Id="rId48" Target="slides/slide20.xml" Type="http://schemas.openxmlformats.org/officeDocument/2006/relationships/slide"/><Relationship Id="rId49" Target="slides/slide21.xml" Type="http://schemas.openxmlformats.org/officeDocument/2006/relationships/slide"/><Relationship Id="rId5" Target="tableStyles.xml" Type="http://schemas.openxmlformats.org/officeDocument/2006/relationships/tableStyles"/><Relationship Id="rId50" Target="slides/slide22.xml" Type="http://schemas.openxmlformats.org/officeDocument/2006/relationships/slide"/><Relationship Id="rId51" Target="slides/slide23.xml" Type="http://schemas.openxmlformats.org/officeDocument/2006/relationships/slide"/><Relationship Id="rId52" Target="slides/slide24.xml" Type="http://schemas.openxmlformats.org/officeDocument/2006/relationships/slide"/><Relationship Id="rId53" Target="slides/slide25.xml" Type="http://schemas.openxmlformats.org/officeDocument/2006/relationships/slide"/><Relationship Id="rId54" Target="slides/slide26.xml" Type="http://schemas.openxmlformats.org/officeDocument/2006/relationships/slide"/><Relationship Id="rId55" Target="slides/slide27.xml" Type="http://schemas.openxmlformats.org/officeDocument/2006/relationships/slide"/><Relationship Id="rId56" Target="slides/slide28.xml" Type="http://schemas.openxmlformats.org/officeDocument/2006/relationships/slide"/><Relationship Id="rId57" Target="slides/slide29.xml" Type="http://schemas.openxmlformats.org/officeDocument/2006/relationships/slide"/><Relationship Id="rId58" Target="slides/slide30.xml" Type="http://schemas.openxmlformats.org/officeDocument/2006/relationships/slide"/><Relationship Id="rId59" Target="slides/slide31.xml" Type="http://schemas.openxmlformats.org/officeDocument/2006/relationships/slide"/><Relationship Id="rId6" Target="fonts/font6.fntdata" Type="http://schemas.openxmlformats.org/officeDocument/2006/relationships/font"/><Relationship Id="rId60" Target="slides/slide32.xml" Type="http://schemas.openxmlformats.org/officeDocument/2006/relationships/slide"/><Relationship Id="rId61" Target="slides/slide33.xml" Type="http://schemas.openxmlformats.org/officeDocument/2006/relationships/slide"/><Relationship Id="rId62" Target="slides/slide34.xml" Type="http://schemas.openxmlformats.org/officeDocument/2006/relationships/slide"/><Relationship Id="rId63" Target="slides/slide35.xml" Type="http://schemas.openxmlformats.org/officeDocument/2006/relationships/slide"/><Relationship Id="rId64" Target="slides/slide36.xml" Type="http://schemas.openxmlformats.org/officeDocument/2006/relationships/slide"/><Relationship Id="rId65" Target="slides/slide37.xml" Type="http://schemas.openxmlformats.org/officeDocument/2006/relationships/slide"/><Relationship Id="rId66" Target="slides/slide38.xml" Type="http://schemas.openxmlformats.org/officeDocument/2006/relationships/slide"/><Relationship Id="rId67" Target="slides/slide39.xml" Type="http://schemas.openxmlformats.org/officeDocument/2006/relationships/slide"/><Relationship Id="rId68" Target="slides/slide40.xml" Type="http://schemas.openxmlformats.org/officeDocument/2006/relationships/slide"/><Relationship Id="rId69" Target="slides/slide41.xml" Type="http://schemas.openxmlformats.org/officeDocument/2006/relationships/slide"/><Relationship Id="rId7" Target="fonts/font7.fntdata" Type="http://schemas.openxmlformats.org/officeDocument/2006/relationships/font"/><Relationship Id="rId70" Target="slides/slide42.xml" Type="http://schemas.openxmlformats.org/officeDocument/2006/relationships/slide"/><Relationship Id="rId71" Target="slides/slide43.xml" Type="http://schemas.openxmlformats.org/officeDocument/2006/relationships/slide"/><Relationship Id="rId72" Target="slides/slide44.xml" Type="http://schemas.openxmlformats.org/officeDocument/2006/relationships/slide"/><Relationship Id="rId73" Target="slides/slide45.xml" Type="http://schemas.openxmlformats.org/officeDocument/2006/relationships/slide"/><Relationship Id="rId74" Target="slides/slide46.xml" Type="http://schemas.openxmlformats.org/officeDocument/2006/relationships/slide"/><Relationship Id="rId75" Target="slides/slide47.xml" Type="http://schemas.openxmlformats.org/officeDocument/2006/relationships/slide"/><Relationship Id="rId76" Target="slides/slide48.xml" Type="http://schemas.openxmlformats.org/officeDocument/2006/relationships/slide"/><Relationship Id="rId77" Target="slides/slide49.xml" Type="http://schemas.openxmlformats.org/officeDocument/2006/relationships/slide"/><Relationship Id="rId78" Target="slides/slide50.xml" Type="http://schemas.openxmlformats.org/officeDocument/2006/relationships/slide"/><Relationship Id="rId79" Target="slides/slide51.xml" Type="http://schemas.openxmlformats.org/officeDocument/2006/relationships/slide"/><Relationship Id="rId8" Target="fonts/font8.fntdata" Type="http://schemas.openxmlformats.org/officeDocument/2006/relationships/font"/><Relationship Id="rId80" Target="slides/slide52.xml" Type="http://schemas.openxmlformats.org/officeDocument/2006/relationships/slide"/><Relationship Id="rId81" Target="slides/slide53.xml" Type="http://schemas.openxmlformats.org/officeDocument/2006/relationships/slide"/><Relationship Id="rId82" Target="slides/slide54.xml" Type="http://schemas.openxmlformats.org/officeDocument/2006/relationships/slide"/><Relationship Id="rId83" Target="slides/slide55.xml" Type="http://schemas.openxmlformats.org/officeDocument/2006/relationships/slide"/><Relationship Id="rId84" Target="slides/slide56.xml" Type="http://schemas.openxmlformats.org/officeDocument/2006/relationships/slide"/><Relationship Id="rId9" Target="fonts/font9.fntdata" Type="http://schemas.openxmlformats.org/officeDocument/2006/relationships/font"/></Relationships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jpe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svg>
</file>

<file path=ppt/media/image30.png>
</file>

<file path=ppt/media/image31.svg>
</file>

<file path=ppt/media/image32.png>
</file>

<file path=ppt/media/image33.png>
</file>

<file path=ppt/media/image34.png>
</file>

<file path=ppt/media/image35.png>
</file>

<file path=ppt/media/image36.png>
</file>

<file path=ppt/media/image37.svg>
</file>

<file path=ppt/media/image38.png>
</file>

<file path=ppt/media/image39.sv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svg>
</file>

<file path=ppt/media/image50.png>
</file>

<file path=ppt/media/image51.png>
</file>

<file path=ppt/media/image52.png>
</file>

<file path=ppt/media/image53.png>
</file>

<file path=ppt/media/image54.sv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sv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sv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svg>
</file>

<file path=ppt/media/image89.png>
</file>

<file path=ppt/media/image9.svg>
</file>

<file path=ppt/media/image90.png>
</file>

<file path=ppt/media/image91.png>
</file>

<file path=ppt/media/image92.png>
</file>

<file path=ppt/media/image93.svg>
</file>

<file path=ppt/media/image94.png>
</file>

<file path=ppt/media/image95.svg>
</file>

<file path=ppt/media/image96.png>
</file>

<file path=ppt/media/image97.svg>
</file>

<file path=ppt/media/image98.png>
</file>

<file path=ppt/media/image99.sv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40.png" Type="http://schemas.openxmlformats.org/officeDocument/2006/relationships/image"/><Relationship Id="rId4" Target="../media/image41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42.pn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43.png" Type="http://schemas.openxmlformats.org/officeDocument/2006/relationships/image"/><Relationship Id="rId4" Target="../media/image44.pn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45.png" Type="http://schemas.openxmlformats.org/officeDocument/2006/relationships/image"/><Relationship Id="rId4" Target="../media/image46.pn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47.png" Type="http://schemas.openxmlformats.org/officeDocument/2006/relationships/image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48.png" Type="http://schemas.openxmlformats.org/officeDocument/2006/relationships/image"/></Relationships>
</file>

<file path=ppt/slides/_rels/slide1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49.png" Type="http://schemas.openxmlformats.org/officeDocument/2006/relationships/image"/></Relationships>
</file>

<file path=ppt/slides/_rels/slide1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50.png" Type="http://schemas.openxmlformats.org/officeDocument/2006/relationships/image"/></Relationships>
</file>

<file path=ppt/slides/_rels/slide1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51.png" Type="http://schemas.openxmlformats.org/officeDocument/2006/relationships/image"/></Relationships>
</file>

<file path=ppt/slides/_rels/slide1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52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5.svg" Type="http://schemas.openxmlformats.org/officeDocument/2006/relationships/image"/><Relationship Id="rId2" Target="../media/image1.jpeg" Type="http://schemas.openxmlformats.org/officeDocument/2006/relationships/image"/><Relationship Id="rId3" Target="../media/image8.png" Type="http://schemas.openxmlformats.org/officeDocument/2006/relationships/image"/><Relationship Id="rId4" Target="../media/image9.svg" Type="http://schemas.openxmlformats.org/officeDocument/2006/relationships/image"/><Relationship Id="rId5" Target="../media/image10.png" Type="http://schemas.openxmlformats.org/officeDocument/2006/relationships/image"/><Relationship Id="rId6" Target="../media/image11.svg" Type="http://schemas.openxmlformats.org/officeDocument/2006/relationships/image"/><Relationship Id="rId7" Target="../media/image12.png" Type="http://schemas.openxmlformats.org/officeDocument/2006/relationships/image"/><Relationship Id="rId8" Target="../media/image13.svg" Type="http://schemas.openxmlformats.org/officeDocument/2006/relationships/image"/><Relationship Id="rId9" Target="../media/image14.png" Type="http://schemas.openxmlformats.org/officeDocument/2006/relationships/image"/></Relationships>
</file>

<file path=ppt/slides/_rels/slide2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Relationship Id="rId3" Target="../media/image8.png" Type="http://schemas.openxmlformats.org/officeDocument/2006/relationships/image"/><Relationship Id="rId4" Target="../media/image9.svg" Type="http://schemas.openxmlformats.org/officeDocument/2006/relationships/image"/><Relationship Id="rId5" Target="../media/image53.png" Type="http://schemas.openxmlformats.org/officeDocument/2006/relationships/image"/><Relationship Id="rId6" Target="../media/image54.svg" Type="http://schemas.openxmlformats.org/officeDocument/2006/relationships/image"/></Relationships>
</file>

<file path=ppt/slides/_rels/slide2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55.png" Type="http://schemas.openxmlformats.org/officeDocument/2006/relationships/image"/></Relationships>
</file>

<file path=ppt/slides/_rels/slide2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56.png" Type="http://schemas.openxmlformats.org/officeDocument/2006/relationships/image"/></Relationships>
</file>

<file path=ppt/slides/_rels/slide2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57.png" Type="http://schemas.openxmlformats.org/officeDocument/2006/relationships/image"/></Relationships>
</file>

<file path=ppt/slides/_rels/slide2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58.png" Type="http://schemas.openxmlformats.org/officeDocument/2006/relationships/image"/></Relationships>
</file>

<file path=ppt/slides/_rels/slide2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59.png" Type="http://schemas.openxmlformats.org/officeDocument/2006/relationships/image"/></Relationships>
</file>

<file path=ppt/slides/_rels/slide2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60.png" Type="http://schemas.openxmlformats.org/officeDocument/2006/relationships/image"/></Relationships>
</file>

<file path=ppt/slides/_rels/slide2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61.png" Type="http://schemas.openxmlformats.org/officeDocument/2006/relationships/image"/></Relationships>
</file>

<file path=ppt/slides/_rels/slide2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2.png" Type="http://schemas.openxmlformats.org/officeDocument/2006/relationships/image"/></Relationships>
</file>

<file path=ppt/slides/_rels/slide2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63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Relationship Id="rId3" Target="../media/image17.png" Type="http://schemas.openxmlformats.org/officeDocument/2006/relationships/image"/><Relationship Id="rId4" Target="../media/image18.svg" Type="http://schemas.openxmlformats.org/officeDocument/2006/relationships/image"/><Relationship Id="rId5" Target="../media/image19.png" Type="http://schemas.openxmlformats.org/officeDocument/2006/relationships/image"/><Relationship Id="rId6" Target="../media/image20.svg" Type="http://schemas.openxmlformats.org/officeDocument/2006/relationships/image"/><Relationship Id="rId7" Target="../media/image21.png" Type="http://schemas.openxmlformats.org/officeDocument/2006/relationships/image"/><Relationship Id="rId8" Target="../media/image22.svg" Type="http://schemas.openxmlformats.org/officeDocument/2006/relationships/image"/></Relationships>
</file>

<file path=ppt/slides/_rels/slide3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64.png" Type="http://schemas.openxmlformats.org/officeDocument/2006/relationships/image"/></Relationships>
</file>

<file path=ppt/slides/_rels/slide3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5.png" Type="http://schemas.openxmlformats.org/officeDocument/2006/relationships/image"/></Relationships>
</file>

<file path=ppt/slides/_rels/slide3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66.png" Type="http://schemas.openxmlformats.org/officeDocument/2006/relationships/image"/></Relationships>
</file>

<file path=ppt/slides/_rels/slide3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67.png" Type="http://schemas.openxmlformats.org/officeDocument/2006/relationships/image"/></Relationships>
</file>

<file path=ppt/slides/_rels/slide3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68.png" Type="http://schemas.openxmlformats.org/officeDocument/2006/relationships/image"/></Relationships>
</file>

<file path=ppt/slides/_rels/slide3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69.png" Type="http://schemas.openxmlformats.org/officeDocument/2006/relationships/image"/></Relationships>
</file>

<file path=ppt/slides/_rels/slide3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70.png" Type="http://schemas.openxmlformats.org/officeDocument/2006/relationships/image"/></Relationships>
</file>

<file path=ppt/slides/_rels/slide3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71.png" Type="http://schemas.openxmlformats.org/officeDocument/2006/relationships/image"/></Relationships>
</file>

<file path=ppt/slides/_rels/slide3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72.png" Type="http://schemas.openxmlformats.org/officeDocument/2006/relationships/image"/></Relationships>
</file>

<file path=ppt/slides/_rels/slide3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Relationship Id="rId3" Target="../media/image36.png" Type="http://schemas.openxmlformats.org/officeDocument/2006/relationships/image"/><Relationship Id="rId4" Target="../media/image37.svg" Type="http://schemas.openxmlformats.org/officeDocument/2006/relationships/image"/><Relationship Id="rId5" Target="../media/image73.png" Type="http://schemas.openxmlformats.org/officeDocument/2006/relationships/image"/><Relationship Id="rId6" Target="../media/image74.sv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Relationship Id="rId3" Target="../media/image23.png" Type="http://schemas.openxmlformats.org/officeDocument/2006/relationships/image"/><Relationship Id="rId4" Target="../media/image24.svg" Type="http://schemas.openxmlformats.org/officeDocument/2006/relationships/image"/><Relationship Id="rId5" Target="../media/image25.png" Type="http://schemas.openxmlformats.org/officeDocument/2006/relationships/image"/><Relationship Id="rId6" Target="../media/image26.svg" Type="http://schemas.openxmlformats.org/officeDocument/2006/relationships/image"/></Relationships>
</file>

<file path=ppt/slides/_rels/slide4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75.png" Type="http://schemas.openxmlformats.org/officeDocument/2006/relationships/image"/></Relationships>
</file>

<file path=ppt/slides/_rels/slide4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76.png" Type="http://schemas.openxmlformats.org/officeDocument/2006/relationships/image"/></Relationships>
</file>

<file path=ppt/slides/_rels/slide4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77.png" Type="http://schemas.openxmlformats.org/officeDocument/2006/relationships/image"/></Relationships>
</file>

<file path=ppt/slides/_rels/slide4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78.png" Type="http://schemas.openxmlformats.org/officeDocument/2006/relationships/image"/></Relationships>
</file>

<file path=ppt/slides/_rels/slide4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79.png" Type="http://schemas.openxmlformats.org/officeDocument/2006/relationships/image"/></Relationships>
</file>

<file path=ppt/slides/_rels/slide4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Relationship Id="rId3" Target="../media/image8.png" Type="http://schemas.openxmlformats.org/officeDocument/2006/relationships/image"/><Relationship Id="rId4" Target="../media/image9.svg" Type="http://schemas.openxmlformats.org/officeDocument/2006/relationships/image"/><Relationship Id="rId5" Target="../media/image80.png" Type="http://schemas.openxmlformats.org/officeDocument/2006/relationships/image"/><Relationship Id="rId6" Target="../media/image81.svg" Type="http://schemas.openxmlformats.org/officeDocument/2006/relationships/image"/></Relationships>
</file>

<file path=ppt/slides/_rels/slide4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82.png" Type="http://schemas.openxmlformats.org/officeDocument/2006/relationships/image"/></Relationships>
</file>

<file path=ppt/slides/_rels/slide4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83.png" Type="http://schemas.openxmlformats.org/officeDocument/2006/relationships/image"/></Relationships>
</file>

<file path=ppt/slides/_rels/slide4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84.png" Type="http://schemas.openxmlformats.org/officeDocument/2006/relationships/image"/></Relationships>
</file>

<file path=ppt/slides/_rels/slide4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85.png" Type="http://schemas.openxmlformats.org/officeDocument/2006/relationships/image"/><Relationship Id="rId4" Target="../media/image86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Relationship Id="rId3" Target="../media/image23.png" Type="http://schemas.openxmlformats.org/officeDocument/2006/relationships/image"/><Relationship Id="rId4" Target="../media/image24.svg" Type="http://schemas.openxmlformats.org/officeDocument/2006/relationships/image"/><Relationship Id="rId5" Target="../media/image27.png" Type="http://schemas.openxmlformats.org/officeDocument/2006/relationships/image"/><Relationship Id="rId6" Target="../media/image28.svg" Type="http://schemas.openxmlformats.org/officeDocument/2006/relationships/image"/></Relationships>
</file>

<file path=ppt/slides/_rels/slide5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Relationship Id="rId3" Target="../media/image17.png" Type="http://schemas.openxmlformats.org/officeDocument/2006/relationships/image"/><Relationship Id="rId4" Target="../media/image18.svg" Type="http://schemas.openxmlformats.org/officeDocument/2006/relationships/image"/><Relationship Id="rId5" Target="../media/image87.png" Type="http://schemas.openxmlformats.org/officeDocument/2006/relationships/image"/><Relationship Id="rId6" Target="../media/image88.svg" Type="http://schemas.openxmlformats.org/officeDocument/2006/relationships/image"/></Relationships>
</file>

<file path=ppt/slides/_rels/slide5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89.png" Type="http://schemas.openxmlformats.org/officeDocument/2006/relationships/image"/></Relationships>
</file>

<file path=ppt/slides/_rels/slide5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90.png" Type="http://schemas.openxmlformats.org/officeDocument/2006/relationships/image"/></Relationships>
</file>

<file path=ppt/slides/_rels/slide5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1.png" Type="http://schemas.openxmlformats.org/officeDocument/2006/relationships/image"/></Relationships>
</file>

<file path=ppt/slides/_rels/slide5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90.png" Type="http://schemas.openxmlformats.org/officeDocument/2006/relationships/image"/></Relationships>
</file>

<file path=ppt/slides/_rels/slide5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Relationship Id="rId3" Target="../media/image23.png" Type="http://schemas.openxmlformats.org/officeDocument/2006/relationships/image"/><Relationship Id="rId4" Target="../media/image24.svg" Type="http://schemas.openxmlformats.org/officeDocument/2006/relationships/image"/><Relationship Id="rId5" Target="../media/image92.png" Type="http://schemas.openxmlformats.org/officeDocument/2006/relationships/image"/><Relationship Id="rId6" Target="../media/image93.svg" Type="http://schemas.openxmlformats.org/officeDocument/2006/relationships/image"/></Relationships>
</file>

<file path=ppt/slides/_rels/slide5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7.png" Type="http://schemas.openxmlformats.org/officeDocument/2006/relationships/image"/><Relationship Id="rId2" Target="../media/image1.jpeg" Type="http://schemas.openxmlformats.org/officeDocument/2006/relationships/image"/><Relationship Id="rId3" Target="../media/image94.png" Type="http://schemas.openxmlformats.org/officeDocument/2006/relationships/image"/><Relationship Id="rId4" Target="../media/image95.svg" Type="http://schemas.openxmlformats.org/officeDocument/2006/relationships/image"/><Relationship Id="rId5" Target="../media/image96.png" Type="http://schemas.openxmlformats.org/officeDocument/2006/relationships/image"/><Relationship Id="rId6" Target="../media/image97.svg" Type="http://schemas.openxmlformats.org/officeDocument/2006/relationships/image"/><Relationship Id="rId7" Target="../media/image98.png" Type="http://schemas.openxmlformats.org/officeDocument/2006/relationships/image"/><Relationship Id="rId8" Target="../media/image99.svg" Type="http://schemas.openxmlformats.org/officeDocument/2006/relationships/image"/><Relationship Id="rId9" Target="../media/image6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9.png" Type="http://schemas.openxmlformats.org/officeDocument/2006/relationships/image"/><Relationship Id="rId4" Target="../media/image30.png" Type="http://schemas.openxmlformats.org/officeDocument/2006/relationships/image"/><Relationship Id="rId5" Target="../media/image31.sv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2.png" Type="http://schemas.openxmlformats.org/officeDocument/2006/relationships/image"/><Relationship Id="rId4" Target="../media/image33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4.png" Type="http://schemas.openxmlformats.org/officeDocument/2006/relationships/image"/><Relationship Id="rId4" Target="../media/image35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Relationship Id="rId3" Target="../media/image36.png" Type="http://schemas.openxmlformats.org/officeDocument/2006/relationships/image"/><Relationship Id="rId4" Target="../media/image37.svg" Type="http://schemas.openxmlformats.org/officeDocument/2006/relationships/image"/><Relationship Id="rId5" Target="../media/image38.png" Type="http://schemas.openxmlformats.org/officeDocument/2006/relationships/image"/><Relationship Id="rId6" Target="../media/image39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858" r="0" b="7858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9029700" y="2209488"/>
            <a:ext cx="9258300" cy="8077512"/>
          </a:xfrm>
          <a:custGeom>
            <a:avLst/>
            <a:gdLst/>
            <a:ahLst/>
            <a:cxnLst/>
            <a:rect r="r" b="b" t="t" l="l"/>
            <a:pathLst>
              <a:path h="8077512" w="9258300">
                <a:moveTo>
                  <a:pt x="0" y="0"/>
                </a:moveTo>
                <a:lnTo>
                  <a:pt x="9258300" y="0"/>
                </a:lnTo>
                <a:lnTo>
                  <a:pt x="9258300" y="8077512"/>
                </a:lnTo>
                <a:lnTo>
                  <a:pt x="0" y="807751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-14618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38124" y="7732239"/>
            <a:ext cx="929503" cy="929503"/>
          </a:xfrm>
          <a:custGeom>
            <a:avLst/>
            <a:gdLst/>
            <a:ahLst/>
            <a:cxnLst/>
            <a:rect r="r" b="b" t="t" l="l"/>
            <a:pathLst>
              <a:path h="929503" w="929503">
                <a:moveTo>
                  <a:pt x="0" y="0"/>
                </a:moveTo>
                <a:lnTo>
                  <a:pt x="929503" y="0"/>
                </a:lnTo>
                <a:lnTo>
                  <a:pt x="929503" y="929503"/>
                </a:lnTo>
                <a:lnTo>
                  <a:pt x="0" y="92950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270438" y="566485"/>
            <a:ext cx="2428589" cy="924431"/>
          </a:xfrm>
          <a:custGeom>
            <a:avLst/>
            <a:gdLst/>
            <a:ahLst/>
            <a:cxnLst/>
            <a:rect r="r" b="b" t="t" l="l"/>
            <a:pathLst>
              <a:path h="924431" w="2428589">
                <a:moveTo>
                  <a:pt x="0" y="0"/>
                </a:moveTo>
                <a:lnTo>
                  <a:pt x="2428589" y="0"/>
                </a:lnTo>
                <a:lnTo>
                  <a:pt x="2428589" y="924430"/>
                </a:lnTo>
                <a:lnTo>
                  <a:pt x="0" y="92443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222220" y="566485"/>
            <a:ext cx="4424175" cy="879122"/>
          </a:xfrm>
          <a:custGeom>
            <a:avLst/>
            <a:gdLst/>
            <a:ahLst/>
            <a:cxnLst/>
            <a:rect r="r" b="b" t="t" l="l"/>
            <a:pathLst>
              <a:path h="879122" w="4424175">
                <a:moveTo>
                  <a:pt x="0" y="0"/>
                </a:moveTo>
                <a:lnTo>
                  <a:pt x="4424174" y="0"/>
                </a:lnTo>
                <a:lnTo>
                  <a:pt x="4424174" y="879122"/>
                </a:lnTo>
                <a:lnTo>
                  <a:pt x="0" y="87912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2648618"/>
            <a:ext cx="9301444" cy="43640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1511"/>
              </a:lnSpc>
            </a:pPr>
            <a:r>
              <a:rPr lang="en-US" sz="8855" spc="247">
                <a:solidFill>
                  <a:srgbClr val="3C1053"/>
                </a:solidFill>
                <a:latin typeface="Open Sauce Bold"/>
              </a:rPr>
              <a:t>PRESENTATION  DU PROJET FIN DE SAS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749021" y="7951314"/>
            <a:ext cx="4970887" cy="7893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19"/>
              </a:lnSpc>
            </a:pPr>
            <a:r>
              <a:rPr lang="en-US" sz="2299">
                <a:solidFill>
                  <a:srgbClr val="3C1053"/>
                </a:solidFill>
                <a:latin typeface="DM Sans"/>
              </a:rPr>
              <a:t>Analyse des ventes en ligne après nettoyage des données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749021" y="7732239"/>
            <a:ext cx="2897374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60"/>
              </a:lnSpc>
            </a:pPr>
            <a:r>
              <a:rPr lang="en-US" sz="1800" spc="43">
                <a:solidFill>
                  <a:srgbClr val="3C1053"/>
                </a:solidFill>
                <a:latin typeface="Open Sauce Bold"/>
              </a:rPr>
              <a:t>NOM DU PROJET :</a:t>
            </a:r>
          </a:p>
          <a:p>
            <a:pPr>
              <a:lnSpc>
                <a:spcPts val="2160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12373064" y="8975090"/>
            <a:ext cx="2564841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39"/>
              </a:lnSpc>
            </a:pPr>
            <a:r>
              <a:rPr lang="en-US" sz="2099">
                <a:solidFill>
                  <a:srgbClr val="3C1053"/>
                </a:solidFill>
                <a:latin typeface="DM Sans"/>
              </a:rPr>
              <a:t>Mouflla Faissal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373064" y="8678124"/>
            <a:ext cx="2897374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60"/>
              </a:lnSpc>
            </a:pPr>
            <a:r>
              <a:rPr lang="en-US" sz="1800" spc="43">
                <a:solidFill>
                  <a:srgbClr val="3C1053"/>
                </a:solidFill>
                <a:latin typeface="Open Sauce Bold"/>
              </a:rPr>
              <a:t>PRÉSENTÉ PAR :</a:t>
            </a:r>
          </a:p>
          <a:p>
            <a:pPr>
              <a:lnSpc>
                <a:spcPts val="2160"/>
              </a:lnSpc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15270438" y="8984615"/>
            <a:ext cx="2428589" cy="1749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99"/>
              </a:lnSpc>
            </a:pPr>
            <a:r>
              <a:rPr lang="en-US" sz="1999">
                <a:solidFill>
                  <a:srgbClr val="3C1053"/>
                </a:solidFill>
                <a:latin typeface="DM Sans"/>
              </a:rPr>
              <a:t>L'équipe Youcode</a:t>
            </a:r>
          </a:p>
          <a:p>
            <a:pPr>
              <a:lnSpc>
                <a:spcPts val="2799"/>
              </a:lnSpc>
            </a:pPr>
          </a:p>
          <a:p>
            <a:pPr>
              <a:lnSpc>
                <a:spcPts val="2799"/>
              </a:lnSpc>
            </a:pPr>
          </a:p>
          <a:p>
            <a:pPr>
              <a:lnSpc>
                <a:spcPts val="2799"/>
              </a:lnSpc>
            </a:pPr>
          </a:p>
          <a:p>
            <a:pPr>
              <a:lnSpc>
                <a:spcPts val="2799"/>
              </a:lnSpc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15270438" y="8678124"/>
            <a:ext cx="2897374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60"/>
              </a:lnSpc>
            </a:pPr>
            <a:r>
              <a:rPr lang="en-US" sz="1800" spc="43">
                <a:solidFill>
                  <a:srgbClr val="3C1053"/>
                </a:solidFill>
                <a:latin typeface="Open Sauce Bold"/>
              </a:rPr>
              <a:t>PRÉSENTÉ À :</a:t>
            </a:r>
          </a:p>
          <a:p>
            <a:pPr>
              <a:lnSpc>
                <a:spcPts val="2160"/>
              </a:lnSpc>
            </a:pP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858" r="0" b="7858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593344" y="1768667"/>
            <a:ext cx="17418381" cy="4166643"/>
          </a:xfrm>
          <a:custGeom>
            <a:avLst/>
            <a:gdLst/>
            <a:ahLst/>
            <a:cxnLst/>
            <a:rect r="r" b="b" t="t" l="l"/>
            <a:pathLst>
              <a:path h="4166643" w="17418381">
                <a:moveTo>
                  <a:pt x="0" y="0"/>
                </a:moveTo>
                <a:lnTo>
                  <a:pt x="17418381" y="0"/>
                </a:lnTo>
                <a:lnTo>
                  <a:pt x="17418381" y="4166643"/>
                </a:lnTo>
                <a:lnTo>
                  <a:pt x="0" y="416664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878" r="0" b="-13838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93344" y="7094832"/>
            <a:ext cx="7406656" cy="1571591"/>
          </a:xfrm>
          <a:custGeom>
            <a:avLst/>
            <a:gdLst/>
            <a:ahLst/>
            <a:cxnLst/>
            <a:rect r="r" b="b" t="t" l="l"/>
            <a:pathLst>
              <a:path h="1571591" w="7406656">
                <a:moveTo>
                  <a:pt x="0" y="0"/>
                </a:moveTo>
                <a:lnTo>
                  <a:pt x="7406656" y="0"/>
                </a:lnTo>
                <a:lnTo>
                  <a:pt x="7406656" y="1571592"/>
                </a:lnTo>
                <a:lnTo>
                  <a:pt x="0" y="15715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-251067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42028" y="545783"/>
            <a:ext cx="8247472" cy="870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140"/>
              </a:lnSpc>
              <a:spcBef>
                <a:spcPct val="0"/>
              </a:spcBef>
            </a:pPr>
            <a:r>
              <a:rPr lang="en-US" sz="5100" spc="153">
                <a:solidFill>
                  <a:srgbClr val="231C84"/>
                </a:solidFill>
                <a:latin typeface="Atma Light Bold"/>
              </a:rPr>
              <a:t>Gérer valeurs manquantes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9664559" y="5935310"/>
            <a:ext cx="7819690" cy="4351690"/>
          </a:xfrm>
          <a:custGeom>
            <a:avLst/>
            <a:gdLst/>
            <a:ahLst/>
            <a:cxnLst/>
            <a:rect r="r" b="b" t="t" l="l"/>
            <a:pathLst>
              <a:path h="4351690" w="7819690">
                <a:moveTo>
                  <a:pt x="0" y="0"/>
                </a:moveTo>
                <a:lnTo>
                  <a:pt x="7819690" y="0"/>
                </a:lnTo>
                <a:lnTo>
                  <a:pt x="7819690" y="4351690"/>
                </a:lnTo>
                <a:lnTo>
                  <a:pt x="0" y="43516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34617" r="-2185" b="-2164"/>
            </a:stretch>
          </a:blipFill>
        </p:spPr>
      </p:sp>
    </p:spTree>
  </p:cSld>
  <p:clrMapOvr>
    <a:masterClrMapping/>
  </p:clrMapOvr>
  <p:transition spd="fast">
    <p:fade/>
  </p:transition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858" r="0" b="7858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0" y="1716871"/>
            <a:ext cx="18288000" cy="6853257"/>
          </a:xfrm>
          <a:custGeom>
            <a:avLst/>
            <a:gdLst/>
            <a:ahLst/>
            <a:cxnLst/>
            <a:rect r="r" b="b" t="t" l="l"/>
            <a:pathLst>
              <a:path h="6853257" w="18288000">
                <a:moveTo>
                  <a:pt x="0" y="0"/>
                </a:moveTo>
                <a:lnTo>
                  <a:pt x="18288000" y="0"/>
                </a:lnTo>
                <a:lnTo>
                  <a:pt x="18288000" y="6853258"/>
                </a:lnTo>
                <a:lnTo>
                  <a:pt x="0" y="68532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3353" r="0" b="-3156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06799" y="545783"/>
            <a:ext cx="8247472" cy="870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140"/>
              </a:lnSpc>
              <a:spcBef>
                <a:spcPct val="0"/>
              </a:spcBef>
            </a:pPr>
            <a:r>
              <a:rPr lang="en-US" sz="5100" spc="153">
                <a:solidFill>
                  <a:srgbClr val="231C84"/>
                </a:solidFill>
                <a:latin typeface="Atma Light Bold"/>
              </a:rPr>
              <a:t>Problème CustumorID</a:t>
            </a:r>
          </a:p>
        </p:txBody>
      </p:sp>
    </p:spTree>
  </p:cSld>
  <p:clrMapOvr>
    <a:masterClrMapping/>
  </p:clrMapOvr>
  <p:transition spd="fast">
    <p:fade/>
  </p:transition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858" r="0" b="7858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431302" y="3305647"/>
            <a:ext cx="9236342" cy="6516332"/>
          </a:xfrm>
          <a:custGeom>
            <a:avLst/>
            <a:gdLst/>
            <a:ahLst/>
            <a:cxnLst/>
            <a:rect r="r" b="b" t="t" l="l"/>
            <a:pathLst>
              <a:path h="6516332" w="9236342">
                <a:moveTo>
                  <a:pt x="0" y="0"/>
                </a:moveTo>
                <a:lnTo>
                  <a:pt x="9236342" y="0"/>
                </a:lnTo>
                <a:lnTo>
                  <a:pt x="9236342" y="6516332"/>
                </a:lnTo>
                <a:lnTo>
                  <a:pt x="0" y="651633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2976" r="-5708" b="-2976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0" y="1028700"/>
            <a:ext cx="15254390" cy="1903310"/>
          </a:xfrm>
          <a:custGeom>
            <a:avLst/>
            <a:gdLst/>
            <a:ahLst/>
            <a:cxnLst/>
            <a:rect r="r" b="b" t="t" l="l"/>
            <a:pathLst>
              <a:path h="1903310" w="15254390">
                <a:moveTo>
                  <a:pt x="0" y="0"/>
                </a:moveTo>
                <a:lnTo>
                  <a:pt x="15254390" y="0"/>
                </a:lnTo>
                <a:lnTo>
                  <a:pt x="15254390" y="1903310"/>
                </a:lnTo>
                <a:lnTo>
                  <a:pt x="0" y="190331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3523" r="-8530" b="-1149"/>
            </a:stretch>
          </a:blipFill>
        </p:spPr>
      </p:sp>
    </p:spTree>
  </p:cSld>
  <p:clrMapOvr>
    <a:masterClrMapping/>
  </p:clrMapOvr>
  <p:transition spd="fast">
    <p:fade/>
  </p:transition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858" r="0" b="7858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642028" y="1648270"/>
            <a:ext cx="9903747" cy="8638730"/>
          </a:xfrm>
          <a:custGeom>
            <a:avLst/>
            <a:gdLst/>
            <a:ahLst/>
            <a:cxnLst/>
            <a:rect r="r" b="b" t="t" l="l"/>
            <a:pathLst>
              <a:path h="8638730" w="9903747">
                <a:moveTo>
                  <a:pt x="0" y="0"/>
                </a:moveTo>
                <a:lnTo>
                  <a:pt x="9903747" y="0"/>
                </a:lnTo>
                <a:lnTo>
                  <a:pt x="9903747" y="8638730"/>
                </a:lnTo>
                <a:lnTo>
                  <a:pt x="0" y="86387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545775" y="5143500"/>
            <a:ext cx="8110821" cy="1375191"/>
          </a:xfrm>
          <a:custGeom>
            <a:avLst/>
            <a:gdLst/>
            <a:ahLst/>
            <a:cxnLst/>
            <a:rect r="r" b="b" t="t" l="l"/>
            <a:pathLst>
              <a:path h="1375191" w="8110821">
                <a:moveTo>
                  <a:pt x="0" y="0"/>
                </a:moveTo>
                <a:lnTo>
                  <a:pt x="8110821" y="0"/>
                </a:lnTo>
                <a:lnTo>
                  <a:pt x="8110821" y="1375191"/>
                </a:lnTo>
                <a:lnTo>
                  <a:pt x="0" y="137519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42028" y="545783"/>
            <a:ext cx="8247472" cy="870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140"/>
              </a:lnSpc>
              <a:spcBef>
                <a:spcPct val="0"/>
              </a:spcBef>
            </a:pPr>
            <a:r>
              <a:rPr lang="en-US" sz="5100" spc="153">
                <a:solidFill>
                  <a:srgbClr val="231C84"/>
                </a:solidFill>
                <a:latin typeface="Atma Light Bold"/>
              </a:rPr>
              <a:t>Gérer les valeurs extrêmes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040528" y="3939335"/>
            <a:ext cx="8247472" cy="870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40"/>
              </a:lnSpc>
              <a:spcBef>
                <a:spcPct val="0"/>
              </a:spcBef>
            </a:pPr>
            <a:r>
              <a:rPr lang="en-US" sz="5100" spc="153">
                <a:solidFill>
                  <a:srgbClr val="231C84"/>
                </a:solidFill>
                <a:latin typeface="Atma Light Bold"/>
              </a:rPr>
              <a:t>Gérer les valeurs dupliquées</a:t>
            </a:r>
          </a:p>
        </p:txBody>
      </p:sp>
    </p:spTree>
  </p:cSld>
  <p:clrMapOvr>
    <a:masterClrMapping/>
  </p:clrMapOvr>
  <p:transition spd="fast">
    <p:fade/>
  </p:transition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858" r="0" b="7858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0" y="2768435"/>
            <a:ext cx="18288000" cy="4750130"/>
          </a:xfrm>
          <a:custGeom>
            <a:avLst/>
            <a:gdLst/>
            <a:ahLst/>
            <a:cxnLst/>
            <a:rect r="r" b="b" t="t" l="l"/>
            <a:pathLst>
              <a:path h="4750130" w="18288000">
                <a:moveTo>
                  <a:pt x="0" y="0"/>
                </a:moveTo>
                <a:lnTo>
                  <a:pt x="18288000" y="0"/>
                </a:lnTo>
                <a:lnTo>
                  <a:pt x="18288000" y="4750130"/>
                </a:lnTo>
                <a:lnTo>
                  <a:pt x="0" y="47501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06799" y="545783"/>
            <a:ext cx="8247472" cy="870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140"/>
              </a:lnSpc>
              <a:spcBef>
                <a:spcPct val="0"/>
              </a:spcBef>
            </a:pPr>
            <a:r>
              <a:rPr lang="en-US" sz="5100" spc="153">
                <a:solidFill>
                  <a:srgbClr val="231C84"/>
                </a:solidFill>
                <a:latin typeface="Atma Light Bold"/>
              </a:rPr>
              <a:t>Problème UnitPrice</a:t>
            </a:r>
          </a:p>
        </p:txBody>
      </p:sp>
    </p:spTree>
  </p:cSld>
  <p:clrMapOvr>
    <a:masterClrMapping/>
  </p:clrMapOvr>
  <p:transition spd="fast">
    <p:fade/>
  </p:transition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858" r="0" b="7858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0" y="1578607"/>
            <a:ext cx="18288000" cy="7263442"/>
          </a:xfrm>
          <a:custGeom>
            <a:avLst/>
            <a:gdLst/>
            <a:ahLst/>
            <a:cxnLst/>
            <a:rect r="r" b="b" t="t" l="l"/>
            <a:pathLst>
              <a:path h="7263442" w="18288000">
                <a:moveTo>
                  <a:pt x="0" y="0"/>
                </a:moveTo>
                <a:lnTo>
                  <a:pt x="18288000" y="0"/>
                </a:lnTo>
                <a:lnTo>
                  <a:pt x="18288000" y="7263441"/>
                </a:lnTo>
                <a:lnTo>
                  <a:pt x="0" y="726344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  <p:transition spd="fast">
    <p:fade/>
  </p:transition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858" r="0" b="7858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0" y="2436737"/>
            <a:ext cx="19156269" cy="4951470"/>
          </a:xfrm>
          <a:custGeom>
            <a:avLst/>
            <a:gdLst/>
            <a:ahLst/>
            <a:cxnLst/>
            <a:rect r="r" b="b" t="t" l="l"/>
            <a:pathLst>
              <a:path h="4951470" w="19156269">
                <a:moveTo>
                  <a:pt x="0" y="0"/>
                </a:moveTo>
                <a:lnTo>
                  <a:pt x="19156269" y="0"/>
                </a:lnTo>
                <a:lnTo>
                  <a:pt x="19156269" y="4951470"/>
                </a:lnTo>
                <a:lnTo>
                  <a:pt x="0" y="495147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  <p:transition spd="fast">
    <p:fade/>
  </p:transition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858" r="0" b="7858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606799" y="1689876"/>
            <a:ext cx="11116970" cy="8597124"/>
          </a:xfrm>
          <a:custGeom>
            <a:avLst/>
            <a:gdLst/>
            <a:ahLst/>
            <a:cxnLst/>
            <a:rect r="r" b="b" t="t" l="l"/>
            <a:pathLst>
              <a:path h="8597124" w="11116970">
                <a:moveTo>
                  <a:pt x="0" y="0"/>
                </a:moveTo>
                <a:lnTo>
                  <a:pt x="11116970" y="0"/>
                </a:lnTo>
                <a:lnTo>
                  <a:pt x="11116970" y="8597124"/>
                </a:lnTo>
                <a:lnTo>
                  <a:pt x="0" y="859712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06799" y="545783"/>
            <a:ext cx="8247472" cy="870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140"/>
              </a:lnSpc>
              <a:spcBef>
                <a:spcPct val="0"/>
              </a:spcBef>
            </a:pPr>
            <a:r>
              <a:rPr lang="en-US" sz="5100" spc="153">
                <a:solidFill>
                  <a:srgbClr val="231C84"/>
                </a:solidFill>
                <a:latin typeface="Atma Light Bold"/>
              </a:rPr>
              <a:t>Après le nettoyage</a:t>
            </a:r>
          </a:p>
        </p:txBody>
      </p:sp>
    </p:spTree>
  </p:cSld>
  <p:clrMapOvr>
    <a:masterClrMapping/>
  </p:clrMapOvr>
  <p:transition spd="fast">
    <p:fade/>
  </p:transition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858" r="0" b="7858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3211386" y="0"/>
            <a:ext cx="11865227" cy="10287000"/>
          </a:xfrm>
          <a:custGeom>
            <a:avLst/>
            <a:gdLst/>
            <a:ahLst/>
            <a:cxnLst/>
            <a:rect r="r" b="b" t="t" l="l"/>
            <a:pathLst>
              <a:path h="10287000" w="11865227">
                <a:moveTo>
                  <a:pt x="0" y="0"/>
                </a:moveTo>
                <a:lnTo>
                  <a:pt x="11865228" y="0"/>
                </a:lnTo>
                <a:lnTo>
                  <a:pt x="1186522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  <p:transition spd="fast">
    <p:fade/>
  </p:transition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858" r="0" b="7858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0" y="4377746"/>
            <a:ext cx="18288000" cy="1531507"/>
          </a:xfrm>
          <a:custGeom>
            <a:avLst/>
            <a:gdLst/>
            <a:ahLst/>
            <a:cxnLst/>
            <a:rect r="r" b="b" t="t" l="l"/>
            <a:pathLst>
              <a:path h="1531507" w="18288000">
                <a:moveTo>
                  <a:pt x="0" y="0"/>
                </a:moveTo>
                <a:lnTo>
                  <a:pt x="18288000" y="0"/>
                </a:lnTo>
                <a:lnTo>
                  <a:pt x="18288000" y="1531508"/>
                </a:lnTo>
                <a:lnTo>
                  <a:pt x="0" y="153150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  <p:transition spd="fast">
    <p:fade/>
  </p:transition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858" r="0" b="7858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-5400000">
            <a:off x="8581372" y="-2328255"/>
            <a:ext cx="12224345" cy="10357354"/>
          </a:xfrm>
          <a:custGeom>
            <a:avLst/>
            <a:gdLst/>
            <a:ahLst/>
            <a:cxnLst/>
            <a:rect r="r" b="b" t="t" l="l"/>
            <a:pathLst>
              <a:path h="10357354" w="12224345">
                <a:moveTo>
                  <a:pt x="0" y="0"/>
                </a:moveTo>
                <a:lnTo>
                  <a:pt x="12224345" y="0"/>
                </a:lnTo>
                <a:lnTo>
                  <a:pt x="12224345" y="10357355"/>
                </a:lnTo>
                <a:lnTo>
                  <a:pt x="0" y="1035735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180218">
            <a:off x="12440324" y="941365"/>
            <a:ext cx="5189385" cy="6763416"/>
          </a:xfrm>
          <a:custGeom>
            <a:avLst/>
            <a:gdLst/>
            <a:ahLst/>
            <a:cxnLst/>
            <a:rect r="r" b="b" t="t" l="l"/>
            <a:pathLst>
              <a:path h="6763416" w="5189385">
                <a:moveTo>
                  <a:pt x="0" y="0"/>
                </a:moveTo>
                <a:lnTo>
                  <a:pt x="5189385" y="0"/>
                </a:lnTo>
                <a:lnTo>
                  <a:pt x="5189385" y="6763416"/>
                </a:lnTo>
                <a:lnTo>
                  <a:pt x="0" y="676341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1119815" y="6413803"/>
            <a:ext cx="4142177" cy="3035086"/>
          </a:xfrm>
          <a:custGeom>
            <a:avLst/>
            <a:gdLst/>
            <a:ahLst/>
            <a:cxnLst/>
            <a:rect r="r" b="b" t="t" l="l"/>
            <a:pathLst>
              <a:path h="3035086" w="4142177">
                <a:moveTo>
                  <a:pt x="0" y="0"/>
                </a:moveTo>
                <a:lnTo>
                  <a:pt x="4142177" y="0"/>
                </a:lnTo>
                <a:lnTo>
                  <a:pt x="4142177" y="3035086"/>
                </a:lnTo>
                <a:lnTo>
                  <a:pt x="0" y="303508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238375">
            <a:off x="10297052" y="2008066"/>
            <a:ext cx="4632961" cy="1684713"/>
          </a:xfrm>
          <a:custGeom>
            <a:avLst/>
            <a:gdLst/>
            <a:ahLst/>
            <a:cxnLst/>
            <a:rect r="r" b="b" t="t" l="l"/>
            <a:pathLst>
              <a:path h="1684713" w="4632961">
                <a:moveTo>
                  <a:pt x="0" y="0"/>
                </a:moveTo>
                <a:lnTo>
                  <a:pt x="4632962" y="0"/>
                </a:lnTo>
                <a:lnTo>
                  <a:pt x="4632962" y="1684713"/>
                </a:lnTo>
                <a:lnTo>
                  <a:pt x="0" y="1684713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795448" y="2180530"/>
            <a:ext cx="8719419" cy="42332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86"/>
              </a:lnSpc>
            </a:pPr>
            <a:r>
              <a:rPr lang="en-US" sz="10078">
                <a:solidFill>
                  <a:srgbClr val="275791"/>
                </a:solidFill>
                <a:latin typeface="Atma Bold"/>
              </a:rPr>
              <a:t>Vente au détail en ligne</a:t>
            </a:r>
          </a:p>
          <a:p>
            <a:pPr>
              <a:lnSpc>
                <a:spcPts val="11086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245655" y="6608039"/>
            <a:ext cx="9430612" cy="237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373"/>
              </a:lnSpc>
              <a:spcBef>
                <a:spcPct val="0"/>
              </a:spcBef>
            </a:pPr>
            <a:r>
              <a:rPr lang="en-US" sz="4552" spc="136">
                <a:solidFill>
                  <a:srgbClr val="231C84"/>
                </a:solidFill>
                <a:latin typeface="Atma Light"/>
              </a:rPr>
              <a:t>Nettoyage des données pour une analyse précise : intégration dans une base de données SQL</a:t>
            </a:r>
          </a:p>
        </p:txBody>
      </p:sp>
    </p:spTree>
  </p:cSld>
  <p:clrMapOvr>
    <a:masterClrMapping/>
  </p:clrMapOvr>
  <p:transition spd="fast">
    <p:circle/>
  </p:transition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858" r="0" b="7858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true" rot="-5400000">
            <a:off x="9449168" y="2589257"/>
            <a:ext cx="12224345" cy="10357354"/>
          </a:xfrm>
          <a:custGeom>
            <a:avLst/>
            <a:gdLst/>
            <a:ahLst/>
            <a:cxnLst/>
            <a:rect r="r" b="b" t="t" l="l"/>
            <a:pathLst>
              <a:path h="10357354" w="12224345">
                <a:moveTo>
                  <a:pt x="0" y="10357354"/>
                </a:moveTo>
                <a:lnTo>
                  <a:pt x="12224345" y="10357354"/>
                </a:lnTo>
                <a:lnTo>
                  <a:pt x="12224345" y="0"/>
                </a:lnTo>
                <a:lnTo>
                  <a:pt x="0" y="0"/>
                </a:lnTo>
                <a:lnTo>
                  <a:pt x="0" y="10357354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308864" y="4161215"/>
            <a:ext cx="6701498" cy="4221944"/>
          </a:xfrm>
          <a:custGeom>
            <a:avLst/>
            <a:gdLst/>
            <a:ahLst/>
            <a:cxnLst/>
            <a:rect r="r" b="b" t="t" l="l"/>
            <a:pathLst>
              <a:path h="4221944" w="6701498">
                <a:moveTo>
                  <a:pt x="0" y="0"/>
                </a:moveTo>
                <a:lnTo>
                  <a:pt x="6701499" y="0"/>
                </a:lnTo>
                <a:lnTo>
                  <a:pt x="6701499" y="4221944"/>
                </a:lnTo>
                <a:lnTo>
                  <a:pt x="0" y="422194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45655" y="3613981"/>
            <a:ext cx="11476062" cy="3257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2696"/>
              </a:lnSpc>
            </a:pPr>
            <a:r>
              <a:rPr lang="en-US" sz="11542">
                <a:solidFill>
                  <a:srgbClr val="275791"/>
                </a:solidFill>
                <a:latin typeface="Atma Bold"/>
              </a:rPr>
              <a:t>Analyse des données</a:t>
            </a:r>
          </a:p>
        </p:txBody>
      </p:sp>
    </p:spTree>
  </p:cSld>
  <p:clrMapOvr>
    <a:masterClrMapping/>
  </p:clrMapOvr>
  <p:transition spd="fast">
    <p:cover dir="lu"/>
  </p:transition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858" r="0" b="7858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606799" y="1868805"/>
            <a:ext cx="13731012" cy="8418195"/>
          </a:xfrm>
          <a:custGeom>
            <a:avLst/>
            <a:gdLst/>
            <a:ahLst/>
            <a:cxnLst/>
            <a:rect r="r" b="b" t="t" l="l"/>
            <a:pathLst>
              <a:path h="8418195" w="13731012">
                <a:moveTo>
                  <a:pt x="0" y="0"/>
                </a:moveTo>
                <a:lnTo>
                  <a:pt x="13731011" y="0"/>
                </a:lnTo>
                <a:lnTo>
                  <a:pt x="13731011" y="8418195"/>
                </a:lnTo>
                <a:lnTo>
                  <a:pt x="0" y="84181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06799" y="93345"/>
            <a:ext cx="10619469" cy="17754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140"/>
              </a:lnSpc>
              <a:spcBef>
                <a:spcPct val="0"/>
              </a:spcBef>
            </a:pPr>
            <a:r>
              <a:rPr lang="en-US" sz="5100" spc="153">
                <a:solidFill>
                  <a:srgbClr val="231C84"/>
                </a:solidFill>
                <a:latin typeface="Atma Light Bold"/>
              </a:rPr>
              <a:t>Quelle sont les clients qui ont passées plus de commande sur notre site ?</a:t>
            </a:r>
          </a:p>
        </p:txBody>
      </p:sp>
    </p:spTree>
  </p:cSld>
  <p:clrMapOvr>
    <a:masterClrMapping/>
  </p:clrMapOvr>
  <p:transition spd="fast">
    <p:fade/>
  </p:transition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858" r="0" b="7858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606799" y="2319736"/>
            <a:ext cx="16870913" cy="4268148"/>
          </a:xfrm>
          <a:custGeom>
            <a:avLst/>
            <a:gdLst/>
            <a:ahLst/>
            <a:cxnLst/>
            <a:rect r="r" b="b" t="t" l="l"/>
            <a:pathLst>
              <a:path h="4268148" w="16870913">
                <a:moveTo>
                  <a:pt x="0" y="0"/>
                </a:moveTo>
                <a:lnTo>
                  <a:pt x="16870913" y="0"/>
                </a:lnTo>
                <a:lnTo>
                  <a:pt x="16870913" y="4268148"/>
                </a:lnTo>
                <a:lnTo>
                  <a:pt x="0" y="426814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53" t="0" r="-4956" b="-29508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06799" y="7035559"/>
            <a:ext cx="17648316" cy="1854092"/>
          </a:xfrm>
          <a:custGeom>
            <a:avLst/>
            <a:gdLst/>
            <a:ahLst/>
            <a:cxnLst/>
            <a:rect r="r" b="b" t="t" l="l"/>
            <a:pathLst>
              <a:path h="1854092" w="17648316">
                <a:moveTo>
                  <a:pt x="0" y="0"/>
                </a:moveTo>
                <a:lnTo>
                  <a:pt x="17648315" y="0"/>
                </a:lnTo>
                <a:lnTo>
                  <a:pt x="17648315" y="1854092"/>
                </a:lnTo>
                <a:lnTo>
                  <a:pt x="0" y="18540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355710" r="-53589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06799" y="93345"/>
            <a:ext cx="10619469" cy="17754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140"/>
              </a:lnSpc>
              <a:spcBef>
                <a:spcPct val="0"/>
              </a:spcBef>
            </a:pPr>
            <a:r>
              <a:rPr lang="en-US" sz="5100" spc="153">
                <a:solidFill>
                  <a:srgbClr val="231C84"/>
                </a:solidFill>
                <a:latin typeface="Atma Light Bold"/>
              </a:rPr>
              <a:t>Quelle est le plus haut montant dépensé par un seul client ?</a:t>
            </a:r>
          </a:p>
        </p:txBody>
      </p:sp>
    </p:spTree>
  </p:cSld>
  <p:clrMapOvr>
    <a:masterClrMapping/>
  </p:clrMapOvr>
  <p:transition spd="fast">
    <p:fade/>
  </p:transition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858" r="0" b="7858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246609" y="2753806"/>
            <a:ext cx="18288000" cy="1751779"/>
          </a:xfrm>
          <a:custGeom>
            <a:avLst/>
            <a:gdLst/>
            <a:ahLst/>
            <a:cxnLst/>
            <a:rect r="r" b="b" t="t" l="l"/>
            <a:pathLst>
              <a:path h="1751779" w="18288000">
                <a:moveTo>
                  <a:pt x="0" y="0"/>
                </a:moveTo>
                <a:lnTo>
                  <a:pt x="18288000" y="0"/>
                </a:lnTo>
                <a:lnTo>
                  <a:pt x="18288000" y="1751780"/>
                </a:lnTo>
                <a:lnTo>
                  <a:pt x="0" y="17517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-135119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46609" y="5391411"/>
            <a:ext cx="18041391" cy="3482096"/>
          </a:xfrm>
          <a:custGeom>
            <a:avLst/>
            <a:gdLst/>
            <a:ahLst/>
            <a:cxnLst/>
            <a:rect r="r" b="b" t="t" l="l"/>
            <a:pathLst>
              <a:path h="3482096" w="18041391">
                <a:moveTo>
                  <a:pt x="0" y="0"/>
                </a:moveTo>
                <a:lnTo>
                  <a:pt x="18041391" y="0"/>
                </a:lnTo>
                <a:lnTo>
                  <a:pt x="18041391" y="3482096"/>
                </a:lnTo>
                <a:lnTo>
                  <a:pt x="0" y="348209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67285" r="-43359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06799" y="93345"/>
            <a:ext cx="12979873" cy="17754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140"/>
              </a:lnSpc>
              <a:spcBef>
                <a:spcPct val="0"/>
              </a:spcBef>
            </a:pPr>
            <a:r>
              <a:rPr lang="en-US" sz="5100" spc="153">
                <a:solidFill>
                  <a:srgbClr val="231C84"/>
                </a:solidFill>
                <a:latin typeface="Atma Light Bold"/>
              </a:rPr>
              <a:t>Quelles est la description des produits les plus vendus ou acheté par les clients dans notre site ?</a:t>
            </a:r>
          </a:p>
        </p:txBody>
      </p:sp>
    </p:spTree>
  </p:cSld>
  <p:clrMapOvr>
    <a:masterClrMapping/>
  </p:clrMapOvr>
  <p:transition spd="fast">
    <p:fade/>
  </p:transition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858" r="0" b="7858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677485" y="1868805"/>
            <a:ext cx="12692596" cy="8418195"/>
          </a:xfrm>
          <a:custGeom>
            <a:avLst/>
            <a:gdLst/>
            <a:ahLst/>
            <a:cxnLst/>
            <a:rect r="r" b="b" t="t" l="l"/>
            <a:pathLst>
              <a:path h="8418195" w="12692596">
                <a:moveTo>
                  <a:pt x="0" y="0"/>
                </a:moveTo>
                <a:lnTo>
                  <a:pt x="12692596" y="0"/>
                </a:lnTo>
                <a:lnTo>
                  <a:pt x="12692596" y="8418195"/>
                </a:lnTo>
                <a:lnTo>
                  <a:pt x="0" y="84181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06799" y="93345"/>
            <a:ext cx="12979873" cy="17754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140"/>
              </a:lnSpc>
              <a:spcBef>
                <a:spcPct val="0"/>
              </a:spcBef>
            </a:pPr>
            <a:r>
              <a:rPr lang="en-US" sz="5100" spc="153">
                <a:solidFill>
                  <a:srgbClr val="231C84"/>
                </a:solidFill>
                <a:latin typeface="Atma Light Bold"/>
              </a:rPr>
              <a:t>Quel est le nombre moyen de produits vendus par jour ?</a:t>
            </a:r>
          </a:p>
        </p:txBody>
      </p:sp>
    </p:spTree>
  </p:cSld>
  <p:clrMapOvr>
    <a:masterClrMapping/>
  </p:clrMapOvr>
  <p:transition spd="fast">
    <p:fade/>
  </p:transition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858" r="0" b="7858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606799" y="1936486"/>
            <a:ext cx="14353649" cy="8350514"/>
          </a:xfrm>
          <a:custGeom>
            <a:avLst/>
            <a:gdLst/>
            <a:ahLst/>
            <a:cxnLst/>
            <a:rect r="r" b="b" t="t" l="l"/>
            <a:pathLst>
              <a:path h="8350514" w="14353649">
                <a:moveTo>
                  <a:pt x="0" y="0"/>
                </a:moveTo>
                <a:lnTo>
                  <a:pt x="14353648" y="0"/>
                </a:lnTo>
                <a:lnTo>
                  <a:pt x="14353648" y="8350514"/>
                </a:lnTo>
                <a:lnTo>
                  <a:pt x="0" y="8350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06799" y="93345"/>
            <a:ext cx="12979873" cy="17754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140"/>
              </a:lnSpc>
            </a:pPr>
            <a:r>
              <a:rPr lang="en-US" sz="5100" spc="153">
                <a:solidFill>
                  <a:srgbClr val="231C84"/>
                </a:solidFill>
                <a:latin typeface="Atma Light Bold"/>
              </a:rPr>
              <a:t>Quel est le nombre moyen de produits vendus par</a:t>
            </a:r>
          </a:p>
          <a:p>
            <a:pPr>
              <a:lnSpc>
                <a:spcPts val="7140"/>
              </a:lnSpc>
              <a:spcBef>
                <a:spcPct val="0"/>
              </a:spcBef>
            </a:pPr>
            <a:r>
              <a:rPr lang="en-US" sz="5100" spc="153">
                <a:solidFill>
                  <a:srgbClr val="231C84"/>
                </a:solidFill>
                <a:latin typeface="Atma Light Bold"/>
              </a:rPr>
              <a:t>mois ?</a:t>
            </a:r>
          </a:p>
        </p:txBody>
      </p:sp>
    </p:spTree>
  </p:cSld>
  <p:clrMapOvr>
    <a:masterClrMapping/>
  </p:clrMapOvr>
  <p:transition spd="fast">
    <p:fade/>
  </p:transition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858" r="0" b="7858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606799" y="1827844"/>
            <a:ext cx="17135213" cy="8459156"/>
          </a:xfrm>
          <a:custGeom>
            <a:avLst/>
            <a:gdLst/>
            <a:ahLst/>
            <a:cxnLst/>
            <a:rect r="r" b="b" t="t" l="l"/>
            <a:pathLst>
              <a:path h="8459156" w="17135213">
                <a:moveTo>
                  <a:pt x="0" y="0"/>
                </a:moveTo>
                <a:lnTo>
                  <a:pt x="17135212" y="0"/>
                </a:lnTo>
                <a:lnTo>
                  <a:pt x="17135212" y="8459156"/>
                </a:lnTo>
                <a:lnTo>
                  <a:pt x="0" y="84591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06799" y="545783"/>
            <a:ext cx="13332173" cy="870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140"/>
              </a:lnSpc>
              <a:spcBef>
                <a:spcPct val="0"/>
              </a:spcBef>
            </a:pPr>
            <a:r>
              <a:rPr lang="en-US" sz="5100" spc="153">
                <a:solidFill>
                  <a:srgbClr val="231C84"/>
                </a:solidFill>
                <a:latin typeface="Atma Light Bold"/>
              </a:rPr>
              <a:t>Quelle est la répartition géographique des ventes ?</a:t>
            </a:r>
          </a:p>
        </p:txBody>
      </p:sp>
    </p:spTree>
  </p:cSld>
  <p:clrMapOvr>
    <a:masterClrMapping/>
  </p:clrMapOvr>
  <p:transition spd="fast">
    <p:fade/>
  </p:transition>
</p:sld>
</file>

<file path=ppt/slides/slide2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858" r="0" b="7858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0" y="617220"/>
            <a:ext cx="18288000" cy="9052560"/>
          </a:xfrm>
          <a:custGeom>
            <a:avLst/>
            <a:gdLst/>
            <a:ahLst/>
            <a:cxnLst/>
            <a:rect r="r" b="b" t="t" l="l"/>
            <a:pathLst>
              <a:path h="9052560" w="18288000">
                <a:moveTo>
                  <a:pt x="0" y="0"/>
                </a:moveTo>
                <a:lnTo>
                  <a:pt x="18288000" y="0"/>
                </a:lnTo>
                <a:lnTo>
                  <a:pt x="18288000" y="9052560"/>
                </a:lnTo>
                <a:lnTo>
                  <a:pt x="0" y="90525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  <p:transition spd="fast">
    <p:circle/>
  </p:transition>
</p:sld>
</file>

<file path=ppt/slides/slide2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15311" b="0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p:transition spd="fast">
    <p:fade/>
  </p:transition>
</p:sld>
</file>

<file path=ppt/slides/slide2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858" r="0" b="7858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0" y="624840"/>
            <a:ext cx="18288000" cy="9037320"/>
          </a:xfrm>
          <a:custGeom>
            <a:avLst/>
            <a:gdLst/>
            <a:ahLst/>
            <a:cxnLst/>
            <a:rect r="r" b="b" t="t" l="l"/>
            <a:pathLst>
              <a:path h="9037320" w="18288000">
                <a:moveTo>
                  <a:pt x="0" y="0"/>
                </a:moveTo>
                <a:lnTo>
                  <a:pt x="18288000" y="0"/>
                </a:lnTo>
                <a:lnTo>
                  <a:pt x="18288000" y="9037320"/>
                </a:lnTo>
                <a:lnTo>
                  <a:pt x="0" y="903732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  <p:transition spd="fast">
    <p:circle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858" r="0" b="7858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true" rot="-5400000">
            <a:off x="-6112173" y="337406"/>
            <a:ext cx="12224345" cy="10357354"/>
          </a:xfrm>
          <a:custGeom>
            <a:avLst/>
            <a:gdLst/>
            <a:ahLst/>
            <a:cxnLst/>
            <a:rect r="r" b="b" t="t" l="l"/>
            <a:pathLst>
              <a:path h="10357354" w="12224345">
                <a:moveTo>
                  <a:pt x="0" y="10357354"/>
                </a:moveTo>
                <a:lnTo>
                  <a:pt x="12224346" y="10357354"/>
                </a:lnTo>
                <a:lnTo>
                  <a:pt x="12224346" y="0"/>
                </a:lnTo>
                <a:lnTo>
                  <a:pt x="0" y="0"/>
                </a:lnTo>
                <a:lnTo>
                  <a:pt x="0" y="10357354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158592">
            <a:off x="827429" y="1781048"/>
            <a:ext cx="5018360" cy="5948487"/>
          </a:xfrm>
          <a:custGeom>
            <a:avLst/>
            <a:gdLst/>
            <a:ahLst/>
            <a:cxnLst/>
            <a:rect r="r" b="b" t="t" l="l"/>
            <a:pathLst>
              <a:path h="5948487" w="5018360">
                <a:moveTo>
                  <a:pt x="0" y="0"/>
                </a:moveTo>
                <a:lnTo>
                  <a:pt x="5018360" y="0"/>
                </a:lnTo>
                <a:lnTo>
                  <a:pt x="5018360" y="5948487"/>
                </a:lnTo>
                <a:lnTo>
                  <a:pt x="0" y="594848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679574">
            <a:off x="3389608" y="5638194"/>
            <a:ext cx="2508739" cy="3406929"/>
          </a:xfrm>
          <a:custGeom>
            <a:avLst/>
            <a:gdLst/>
            <a:ahLst/>
            <a:cxnLst/>
            <a:rect r="r" b="b" t="t" l="l"/>
            <a:pathLst>
              <a:path h="3406929" w="2508739">
                <a:moveTo>
                  <a:pt x="0" y="0"/>
                </a:moveTo>
                <a:lnTo>
                  <a:pt x="2508739" y="0"/>
                </a:lnTo>
                <a:lnTo>
                  <a:pt x="2508739" y="3406929"/>
                </a:lnTo>
                <a:lnTo>
                  <a:pt x="0" y="340692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839755" y="1068423"/>
            <a:ext cx="10137705" cy="1285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900"/>
              </a:lnSpc>
            </a:pPr>
            <a:r>
              <a:rPr lang="en-US" sz="9000">
                <a:solidFill>
                  <a:srgbClr val="275791"/>
                </a:solidFill>
                <a:latin typeface="Atma Bold"/>
              </a:rPr>
              <a:t>Plan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839755" y="2278251"/>
            <a:ext cx="11104890" cy="69800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981"/>
              </a:lnSpc>
            </a:pPr>
            <a:r>
              <a:rPr lang="en-US" sz="4986" spc="149">
                <a:solidFill>
                  <a:srgbClr val="231C84"/>
                </a:solidFill>
                <a:latin typeface="Atma Light"/>
              </a:rPr>
              <a:t>I. Introduction</a:t>
            </a:r>
          </a:p>
          <a:p>
            <a:pPr>
              <a:lnSpc>
                <a:spcPts val="6981"/>
              </a:lnSpc>
            </a:pPr>
            <a:r>
              <a:rPr lang="en-US" sz="4986" spc="149">
                <a:solidFill>
                  <a:srgbClr val="231C84"/>
                </a:solidFill>
                <a:latin typeface="Atma Light"/>
              </a:rPr>
              <a:t>II. Exploration des données</a:t>
            </a:r>
          </a:p>
          <a:p>
            <a:pPr>
              <a:lnSpc>
                <a:spcPts val="6981"/>
              </a:lnSpc>
            </a:pPr>
            <a:r>
              <a:rPr lang="en-US" sz="4986" spc="149">
                <a:solidFill>
                  <a:srgbClr val="231C84"/>
                </a:solidFill>
                <a:latin typeface="Atma Light"/>
              </a:rPr>
              <a:t>III. Nettoyage des données</a:t>
            </a:r>
          </a:p>
          <a:p>
            <a:pPr>
              <a:lnSpc>
                <a:spcPts val="6981"/>
              </a:lnSpc>
            </a:pPr>
            <a:r>
              <a:rPr lang="en-US" sz="4986" spc="149">
                <a:solidFill>
                  <a:srgbClr val="231C84"/>
                </a:solidFill>
                <a:latin typeface="Atma Light"/>
              </a:rPr>
              <a:t>IV. Analyse des données</a:t>
            </a:r>
          </a:p>
          <a:p>
            <a:pPr>
              <a:lnSpc>
                <a:spcPts val="6981"/>
              </a:lnSpc>
            </a:pPr>
            <a:r>
              <a:rPr lang="en-US" sz="4986" spc="149">
                <a:solidFill>
                  <a:srgbClr val="231C84"/>
                </a:solidFill>
                <a:latin typeface="Atma Light"/>
              </a:rPr>
              <a:t>V. Création de la base de données SQL</a:t>
            </a:r>
          </a:p>
          <a:p>
            <a:pPr>
              <a:lnSpc>
                <a:spcPts val="6981"/>
              </a:lnSpc>
            </a:pPr>
            <a:r>
              <a:rPr lang="en-US" sz="4986" spc="149">
                <a:solidFill>
                  <a:srgbClr val="231C84"/>
                </a:solidFill>
                <a:latin typeface="Atma Light"/>
              </a:rPr>
              <a:t>VI. Requêtes SQL</a:t>
            </a:r>
          </a:p>
          <a:p>
            <a:pPr>
              <a:lnSpc>
                <a:spcPts val="6981"/>
              </a:lnSpc>
            </a:pPr>
            <a:r>
              <a:rPr lang="en-US" sz="4986" spc="149">
                <a:solidFill>
                  <a:srgbClr val="231C84"/>
                </a:solidFill>
                <a:latin typeface="Atma Light"/>
              </a:rPr>
              <a:t>VII. Création d'une nouvelle table SQL</a:t>
            </a:r>
          </a:p>
          <a:p>
            <a:pPr>
              <a:lnSpc>
                <a:spcPts val="6981"/>
              </a:lnSpc>
              <a:spcBef>
                <a:spcPct val="0"/>
              </a:spcBef>
            </a:pPr>
            <a:r>
              <a:rPr lang="en-US" sz="4986" spc="149">
                <a:solidFill>
                  <a:srgbClr val="231C84"/>
                </a:solidFill>
                <a:latin typeface="Atma Light"/>
              </a:rPr>
              <a:t>VIII. Conclusion</a:t>
            </a:r>
          </a:p>
        </p:txBody>
      </p:sp>
    </p:spTree>
  </p:cSld>
  <p:clrMapOvr>
    <a:masterClrMapping/>
  </p:clrMapOvr>
  <p:transition spd="fast">
    <p:push dir="l"/>
  </p:transition>
</p:sld>
</file>

<file path=ppt/slides/slide3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858" r="0" b="7858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606799" y="1868805"/>
            <a:ext cx="16394656" cy="8418195"/>
          </a:xfrm>
          <a:custGeom>
            <a:avLst/>
            <a:gdLst/>
            <a:ahLst/>
            <a:cxnLst/>
            <a:rect r="r" b="b" t="t" l="l"/>
            <a:pathLst>
              <a:path h="8418195" w="16394656">
                <a:moveTo>
                  <a:pt x="0" y="0"/>
                </a:moveTo>
                <a:lnTo>
                  <a:pt x="16394655" y="0"/>
                </a:lnTo>
                <a:lnTo>
                  <a:pt x="16394655" y="8418195"/>
                </a:lnTo>
                <a:lnTo>
                  <a:pt x="0" y="84181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06799" y="93345"/>
            <a:ext cx="13332173" cy="17754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140"/>
              </a:lnSpc>
              <a:spcBef>
                <a:spcPct val="0"/>
              </a:spcBef>
            </a:pPr>
            <a:r>
              <a:rPr lang="en-US" sz="5100" spc="153">
                <a:solidFill>
                  <a:srgbClr val="231C84"/>
                </a:solidFill>
                <a:latin typeface="Atma Light Bold"/>
              </a:rPr>
              <a:t>Quelle est la tendance des ventes au fil du temps, tracer un graphique de la croissance des ventes ?</a:t>
            </a:r>
          </a:p>
        </p:txBody>
      </p:sp>
    </p:spTree>
  </p:cSld>
  <p:clrMapOvr>
    <a:masterClrMapping/>
  </p:clrMapOvr>
  <p:transition spd="fast">
    <p:fade/>
  </p:transition>
</p:sld>
</file>

<file path=ppt/slides/slide3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9EC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00271" y="0"/>
            <a:ext cx="17687459" cy="10391382"/>
          </a:xfrm>
          <a:custGeom>
            <a:avLst/>
            <a:gdLst/>
            <a:ahLst/>
            <a:cxnLst/>
            <a:rect r="r" b="b" t="t" l="l"/>
            <a:pathLst>
              <a:path h="10391382" w="17687459">
                <a:moveTo>
                  <a:pt x="0" y="0"/>
                </a:moveTo>
                <a:lnTo>
                  <a:pt x="17687458" y="0"/>
                </a:lnTo>
                <a:lnTo>
                  <a:pt x="17687458" y="10391382"/>
                </a:lnTo>
                <a:lnTo>
                  <a:pt x="0" y="1039138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  <p:transition spd="fast">
    <p:circle/>
  </p:transition>
</p:sld>
</file>

<file path=ppt/slides/slide3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858" r="0" b="7858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606799" y="1416367"/>
            <a:ext cx="16621671" cy="8870633"/>
          </a:xfrm>
          <a:custGeom>
            <a:avLst/>
            <a:gdLst/>
            <a:ahLst/>
            <a:cxnLst/>
            <a:rect r="r" b="b" t="t" l="l"/>
            <a:pathLst>
              <a:path h="8870633" w="16621671">
                <a:moveTo>
                  <a:pt x="0" y="0"/>
                </a:moveTo>
                <a:lnTo>
                  <a:pt x="16621670" y="0"/>
                </a:lnTo>
                <a:lnTo>
                  <a:pt x="16621670" y="8870633"/>
                </a:lnTo>
                <a:lnTo>
                  <a:pt x="0" y="887063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06799" y="545783"/>
            <a:ext cx="12979873" cy="870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140"/>
              </a:lnSpc>
              <a:spcBef>
                <a:spcPct val="0"/>
              </a:spcBef>
            </a:pPr>
            <a:r>
              <a:rPr lang="en-US" sz="5100" spc="153">
                <a:solidFill>
                  <a:srgbClr val="231C84"/>
                </a:solidFill>
                <a:latin typeface="Atma Light Bold"/>
              </a:rPr>
              <a:t>Quelle est la saisonnalité des ventes ?</a:t>
            </a:r>
          </a:p>
        </p:txBody>
      </p:sp>
    </p:spTree>
  </p:cSld>
  <p:clrMapOvr>
    <a:masterClrMapping/>
  </p:clrMapOvr>
  <p:transition spd="fast">
    <p:fade/>
  </p:transition>
</p:sld>
</file>

<file path=ppt/slides/slide3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858" r="0" b="7858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1803758" y="0"/>
            <a:ext cx="14176292" cy="10287000"/>
          </a:xfrm>
          <a:custGeom>
            <a:avLst/>
            <a:gdLst/>
            <a:ahLst/>
            <a:cxnLst/>
            <a:rect r="r" b="b" t="t" l="l"/>
            <a:pathLst>
              <a:path h="10287000" w="14176292">
                <a:moveTo>
                  <a:pt x="0" y="0"/>
                </a:moveTo>
                <a:lnTo>
                  <a:pt x="14176292" y="0"/>
                </a:lnTo>
                <a:lnTo>
                  <a:pt x="1417629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887" t="0" r="0" b="0"/>
            </a:stretch>
          </a:blipFill>
        </p:spPr>
      </p:sp>
    </p:spTree>
  </p:cSld>
  <p:clrMapOvr>
    <a:masterClrMapping/>
  </p:clrMapOvr>
  <p:transition spd="fast">
    <p:circle/>
  </p:transition>
</p:sld>
</file>

<file path=ppt/slides/slide3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858" r="0" b="7858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606799" y="2723605"/>
            <a:ext cx="17190111" cy="3646279"/>
          </a:xfrm>
          <a:custGeom>
            <a:avLst/>
            <a:gdLst/>
            <a:ahLst/>
            <a:cxnLst/>
            <a:rect r="r" b="b" t="t" l="l"/>
            <a:pathLst>
              <a:path h="3646279" w="17190111">
                <a:moveTo>
                  <a:pt x="0" y="0"/>
                </a:moveTo>
                <a:lnTo>
                  <a:pt x="17190110" y="0"/>
                </a:lnTo>
                <a:lnTo>
                  <a:pt x="17190110" y="3646278"/>
                </a:lnTo>
                <a:lnTo>
                  <a:pt x="0" y="364627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258" r="0" b="-14445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48945" y="7826915"/>
            <a:ext cx="17190111" cy="979354"/>
          </a:xfrm>
          <a:custGeom>
            <a:avLst/>
            <a:gdLst/>
            <a:ahLst/>
            <a:cxnLst/>
            <a:rect r="r" b="b" t="t" l="l"/>
            <a:pathLst>
              <a:path h="979354" w="17190111">
                <a:moveTo>
                  <a:pt x="0" y="0"/>
                </a:moveTo>
                <a:lnTo>
                  <a:pt x="17190110" y="0"/>
                </a:lnTo>
                <a:lnTo>
                  <a:pt x="17190110" y="979354"/>
                </a:lnTo>
                <a:lnTo>
                  <a:pt x="0" y="9793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459472" r="-29872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06799" y="93345"/>
            <a:ext cx="15939187" cy="17754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140"/>
              </a:lnSpc>
              <a:spcBef>
                <a:spcPct val="0"/>
              </a:spcBef>
            </a:pPr>
            <a:r>
              <a:rPr lang="en-US" sz="5100" spc="153">
                <a:solidFill>
                  <a:srgbClr val="231C84"/>
                </a:solidFill>
                <a:latin typeface="Atma Light Bold"/>
              </a:rPr>
              <a:t>Quel est le chiffre d'affaires total réalisé par le site de vente en ligne sur une période donnée (par exemple année 2011)?</a:t>
            </a:r>
          </a:p>
        </p:txBody>
      </p:sp>
    </p:spTree>
  </p:cSld>
  <p:clrMapOvr>
    <a:masterClrMapping/>
  </p:clrMapOvr>
  <p:transition spd="fast">
    <p:fade/>
  </p:transition>
</p:sld>
</file>

<file path=ppt/slides/slide3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858" r="0" b="7858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606799" y="1868805"/>
            <a:ext cx="17681201" cy="8399260"/>
          </a:xfrm>
          <a:custGeom>
            <a:avLst/>
            <a:gdLst/>
            <a:ahLst/>
            <a:cxnLst/>
            <a:rect r="r" b="b" t="t" l="l"/>
            <a:pathLst>
              <a:path h="8399260" w="17681201">
                <a:moveTo>
                  <a:pt x="0" y="0"/>
                </a:moveTo>
                <a:lnTo>
                  <a:pt x="17681201" y="0"/>
                </a:lnTo>
                <a:lnTo>
                  <a:pt x="17681201" y="8399260"/>
                </a:lnTo>
                <a:lnTo>
                  <a:pt x="0" y="83992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06799" y="93345"/>
            <a:ext cx="15939187" cy="17754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140"/>
              </a:lnSpc>
              <a:spcBef>
                <a:spcPct val="0"/>
              </a:spcBef>
            </a:pPr>
            <a:r>
              <a:rPr lang="en-US" sz="5100" spc="153">
                <a:solidFill>
                  <a:srgbClr val="231C84"/>
                </a:solidFill>
                <a:latin typeface="Atma Light Bold"/>
              </a:rPr>
              <a:t>Quels sont les moments du jour (matin, après-midi, soir) que les clients achètent le plus ?</a:t>
            </a:r>
          </a:p>
        </p:txBody>
      </p:sp>
    </p:spTree>
  </p:cSld>
  <p:clrMapOvr>
    <a:masterClrMapping/>
  </p:clrMapOvr>
  <p:transition spd="fast">
    <p:fade/>
  </p:transition>
</p:sld>
</file>

<file path=ppt/slides/slide3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858" r="0" b="7858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2342522" y="0"/>
            <a:ext cx="13743876" cy="10287000"/>
          </a:xfrm>
          <a:custGeom>
            <a:avLst/>
            <a:gdLst/>
            <a:ahLst/>
            <a:cxnLst/>
            <a:rect r="r" b="b" t="t" l="l"/>
            <a:pathLst>
              <a:path h="10287000" w="13743876">
                <a:moveTo>
                  <a:pt x="0" y="0"/>
                </a:moveTo>
                <a:lnTo>
                  <a:pt x="13743876" y="0"/>
                </a:lnTo>
                <a:lnTo>
                  <a:pt x="1374387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517" r="0" b="-517"/>
            </a:stretch>
          </a:blipFill>
        </p:spPr>
      </p:sp>
    </p:spTree>
  </p:cSld>
  <p:clrMapOvr>
    <a:masterClrMapping/>
  </p:clrMapOvr>
  <p:transition spd="fast">
    <p:circle/>
  </p:transition>
</p:sld>
</file>

<file path=ppt/slides/slide3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858" r="0" b="7858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606799" y="1670568"/>
            <a:ext cx="15918285" cy="8616432"/>
          </a:xfrm>
          <a:custGeom>
            <a:avLst/>
            <a:gdLst/>
            <a:ahLst/>
            <a:cxnLst/>
            <a:rect r="r" b="b" t="t" l="l"/>
            <a:pathLst>
              <a:path h="8616432" w="15918285">
                <a:moveTo>
                  <a:pt x="0" y="0"/>
                </a:moveTo>
                <a:lnTo>
                  <a:pt x="15918285" y="0"/>
                </a:lnTo>
                <a:lnTo>
                  <a:pt x="15918285" y="8616432"/>
                </a:lnTo>
                <a:lnTo>
                  <a:pt x="0" y="861643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702" r="-13845" b="-1702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06799" y="545783"/>
            <a:ext cx="15939187" cy="870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140"/>
              </a:lnSpc>
              <a:spcBef>
                <a:spcPct val="0"/>
              </a:spcBef>
            </a:pPr>
            <a:r>
              <a:rPr lang="en-US" sz="5100" spc="153">
                <a:solidFill>
                  <a:srgbClr val="231C84"/>
                </a:solidFill>
                <a:latin typeface="Atma Light Bold"/>
              </a:rPr>
              <a:t>Quelle est la distribution des prix des produits ?</a:t>
            </a:r>
          </a:p>
        </p:txBody>
      </p:sp>
    </p:spTree>
  </p:cSld>
  <p:clrMapOvr>
    <a:masterClrMapping/>
  </p:clrMapOvr>
  <p:transition spd="fast">
    <p:fade/>
  </p:transition>
</p:sld>
</file>

<file path=ppt/slides/slide3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858" r="0" b="7858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1399709" y="0"/>
            <a:ext cx="15488582" cy="10287000"/>
          </a:xfrm>
          <a:custGeom>
            <a:avLst/>
            <a:gdLst/>
            <a:ahLst/>
            <a:cxnLst/>
            <a:rect r="r" b="b" t="t" l="l"/>
            <a:pathLst>
              <a:path h="10287000" w="15488582">
                <a:moveTo>
                  <a:pt x="0" y="0"/>
                </a:moveTo>
                <a:lnTo>
                  <a:pt x="15488582" y="0"/>
                </a:lnTo>
                <a:lnTo>
                  <a:pt x="1548858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  <p:transition spd="fast">
    <p:circle/>
  </p:transition>
</p:sld>
</file>

<file path=ppt/slides/slide3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858" r="0" b="7858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true" flipV="true" rot="-5400000">
            <a:off x="-4318528" y="4730227"/>
            <a:ext cx="12227030" cy="8025378"/>
          </a:xfrm>
          <a:custGeom>
            <a:avLst/>
            <a:gdLst/>
            <a:ahLst/>
            <a:cxnLst/>
            <a:rect r="r" b="b" t="t" l="l"/>
            <a:pathLst>
              <a:path h="8025378" w="12227030">
                <a:moveTo>
                  <a:pt x="12227030" y="8025378"/>
                </a:moveTo>
                <a:lnTo>
                  <a:pt x="0" y="8025378"/>
                </a:lnTo>
                <a:lnTo>
                  <a:pt x="0" y="0"/>
                </a:lnTo>
                <a:lnTo>
                  <a:pt x="12227030" y="0"/>
                </a:lnTo>
                <a:lnTo>
                  <a:pt x="12227030" y="8025378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17995" y="4488512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811938" y="2494756"/>
            <a:ext cx="11476062" cy="48614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696"/>
              </a:lnSpc>
            </a:pPr>
            <a:r>
              <a:rPr lang="en-US" sz="11542">
                <a:solidFill>
                  <a:srgbClr val="275791"/>
                </a:solidFill>
                <a:latin typeface="Atma Bold"/>
              </a:rPr>
              <a:t>Création de la base de données SQL</a:t>
            </a:r>
          </a:p>
        </p:txBody>
      </p:sp>
    </p:spTree>
  </p:cSld>
  <p:clrMapOvr>
    <a:masterClrMapping/>
  </p:clrMapOvr>
  <p:transition spd="fast">
    <p:cover dir="rd"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858" r="0" b="7858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-5400000">
            <a:off x="9914333" y="-553310"/>
            <a:ext cx="12227030" cy="8025378"/>
          </a:xfrm>
          <a:custGeom>
            <a:avLst/>
            <a:gdLst/>
            <a:ahLst/>
            <a:cxnLst/>
            <a:rect r="r" b="b" t="t" l="l"/>
            <a:pathLst>
              <a:path h="8025378" w="12227030">
                <a:moveTo>
                  <a:pt x="0" y="0"/>
                </a:moveTo>
                <a:lnTo>
                  <a:pt x="12227030" y="0"/>
                </a:lnTo>
                <a:lnTo>
                  <a:pt x="12227030" y="8025378"/>
                </a:lnTo>
                <a:lnTo>
                  <a:pt x="0" y="802537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415501" y="1250286"/>
            <a:ext cx="4849900" cy="4814628"/>
          </a:xfrm>
          <a:custGeom>
            <a:avLst/>
            <a:gdLst/>
            <a:ahLst/>
            <a:cxnLst/>
            <a:rect r="r" b="b" t="t" l="l"/>
            <a:pathLst>
              <a:path h="4814628" w="4849900">
                <a:moveTo>
                  <a:pt x="0" y="0"/>
                </a:moveTo>
                <a:lnTo>
                  <a:pt x="4849900" y="0"/>
                </a:lnTo>
                <a:lnTo>
                  <a:pt x="4849900" y="4814628"/>
                </a:lnTo>
                <a:lnTo>
                  <a:pt x="0" y="481462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45655" y="4420197"/>
            <a:ext cx="11476062" cy="16447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2696"/>
              </a:lnSpc>
            </a:pPr>
            <a:r>
              <a:rPr lang="en-US" sz="11542">
                <a:solidFill>
                  <a:srgbClr val="275791"/>
                </a:solidFill>
                <a:latin typeface="Atma Bold"/>
              </a:rPr>
              <a:t>Introduction</a:t>
            </a:r>
          </a:p>
        </p:txBody>
      </p:sp>
    </p:spTree>
  </p:cSld>
  <p:clrMapOvr>
    <a:masterClrMapping/>
  </p:clrMapOvr>
  <p:transition spd="fast">
    <p:cover dir="rd"/>
  </p:transition>
</p:sld>
</file>

<file path=ppt/slides/slide4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858" r="0" b="7858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0" y="1431785"/>
            <a:ext cx="18288000" cy="7423429"/>
          </a:xfrm>
          <a:custGeom>
            <a:avLst/>
            <a:gdLst/>
            <a:ahLst/>
            <a:cxnLst/>
            <a:rect r="r" b="b" t="t" l="l"/>
            <a:pathLst>
              <a:path h="7423429" w="18288000">
                <a:moveTo>
                  <a:pt x="0" y="0"/>
                </a:moveTo>
                <a:lnTo>
                  <a:pt x="18288000" y="0"/>
                </a:lnTo>
                <a:lnTo>
                  <a:pt x="18288000" y="7423430"/>
                </a:lnTo>
                <a:lnTo>
                  <a:pt x="0" y="74234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  <p:transition spd="fast">
    <p:fade/>
  </p:transition>
</p:sld>
</file>

<file path=ppt/slides/slide4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858" r="0" b="7858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0" y="2368723"/>
            <a:ext cx="18288000" cy="2449320"/>
          </a:xfrm>
          <a:custGeom>
            <a:avLst/>
            <a:gdLst/>
            <a:ahLst/>
            <a:cxnLst/>
            <a:rect r="r" b="b" t="t" l="l"/>
            <a:pathLst>
              <a:path h="2449320" w="18288000">
                <a:moveTo>
                  <a:pt x="0" y="0"/>
                </a:moveTo>
                <a:lnTo>
                  <a:pt x="18288000" y="0"/>
                </a:lnTo>
                <a:lnTo>
                  <a:pt x="18288000" y="2449320"/>
                </a:lnTo>
                <a:lnTo>
                  <a:pt x="0" y="244932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-57534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0" y="6397003"/>
            <a:ext cx="13391879" cy="1270029"/>
          </a:xfrm>
          <a:custGeom>
            <a:avLst/>
            <a:gdLst/>
            <a:ahLst/>
            <a:cxnLst/>
            <a:rect r="r" b="b" t="t" l="l"/>
            <a:pathLst>
              <a:path h="1270029" w="13391879">
                <a:moveTo>
                  <a:pt x="0" y="0"/>
                </a:moveTo>
                <a:lnTo>
                  <a:pt x="13391879" y="0"/>
                </a:lnTo>
                <a:lnTo>
                  <a:pt x="13391879" y="1270029"/>
                </a:lnTo>
                <a:lnTo>
                  <a:pt x="0" y="127002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320748" r="-89121" b="0"/>
            </a:stretch>
          </a:blipFill>
        </p:spPr>
      </p:sp>
    </p:spTree>
  </p:cSld>
  <p:clrMapOvr>
    <a:masterClrMapping/>
  </p:clrMapOvr>
  <p:transition spd="fast">
    <p:fade/>
  </p:transition>
</p:sld>
</file>

<file path=ppt/slides/slide4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858" r="0" b="7858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606799" y="1703695"/>
            <a:ext cx="15137829" cy="8583305"/>
          </a:xfrm>
          <a:custGeom>
            <a:avLst/>
            <a:gdLst/>
            <a:ahLst/>
            <a:cxnLst/>
            <a:rect r="r" b="b" t="t" l="l"/>
            <a:pathLst>
              <a:path h="8583305" w="15137829">
                <a:moveTo>
                  <a:pt x="0" y="0"/>
                </a:moveTo>
                <a:lnTo>
                  <a:pt x="15137829" y="0"/>
                </a:lnTo>
                <a:lnTo>
                  <a:pt x="15137829" y="8583305"/>
                </a:lnTo>
                <a:lnTo>
                  <a:pt x="0" y="858330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06799" y="545783"/>
            <a:ext cx="15939187" cy="870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140"/>
              </a:lnSpc>
              <a:spcBef>
                <a:spcPct val="0"/>
              </a:spcBef>
            </a:pPr>
            <a:r>
              <a:rPr lang="en-US" sz="5100" spc="153">
                <a:solidFill>
                  <a:srgbClr val="231C84"/>
                </a:solidFill>
                <a:latin typeface="Atma Light Bold"/>
              </a:rPr>
              <a:t>Création d'une table dans une base de données</a:t>
            </a:r>
          </a:p>
        </p:txBody>
      </p:sp>
    </p:spTree>
  </p:cSld>
  <p:clrMapOvr>
    <a:masterClrMapping/>
  </p:clrMapOvr>
  <p:transition spd="fast">
    <p:fade/>
  </p:transition>
</p:sld>
</file>

<file path=ppt/slides/slide4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858" r="0" b="7858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606799" y="1514041"/>
            <a:ext cx="10448835" cy="8772959"/>
          </a:xfrm>
          <a:custGeom>
            <a:avLst/>
            <a:gdLst/>
            <a:ahLst/>
            <a:cxnLst/>
            <a:rect r="r" b="b" t="t" l="l"/>
            <a:pathLst>
              <a:path h="8772959" w="10448835">
                <a:moveTo>
                  <a:pt x="0" y="0"/>
                </a:moveTo>
                <a:lnTo>
                  <a:pt x="10448834" y="0"/>
                </a:lnTo>
                <a:lnTo>
                  <a:pt x="10448834" y="8772959"/>
                </a:lnTo>
                <a:lnTo>
                  <a:pt x="0" y="877295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06799" y="545783"/>
            <a:ext cx="15939187" cy="870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140"/>
              </a:lnSpc>
              <a:spcBef>
                <a:spcPct val="0"/>
              </a:spcBef>
            </a:pPr>
            <a:r>
              <a:rPr lang="en-US" sz="5100" spc="153">
                <a:solidFill>
                  <a:srgbClr val="231C84"/>
                </a:solidFill>
                <a:latin typeface="Atma Light Bold"/>
              </a:rPr>
              <a:t>Insertion des données nettoyées dans la base de données SQL</a:t>
            </a:r>
          </a:p>
        </p:txBody>
      </p:sp>
    </p:spTree>
  </p:cSld>
  <p:clrMapOvr>
    <a:masterClrMapping/>
  </p:clrMapOvr>
  <p:transition spd="fast">
    <p:fade/>
  </p:transition>
</p:sld>
</file>

<file path=ppt/slides/slide4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858" r="0" b="7858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0" y="272455"/>
            <a:ext cx="18288000" cy="9742090"/>
          </a:xfrm>
          <a:custGeom>
            <a:avLst/>
            <a:gdLst/>
            <a:ahLst/>
            <a:cxnLst/>
            <a:rect r="r" b="b" t="t" l="l"/>
            <a:pathLst>
              <a:path h="9742090" w="18288000">
                <a:moveTo>
                  <a:pt x="0" y="0"/>
                </a:moveTo>
                <a:lnTo>
                  <a:pt x="18288000" y="0"/>
                </a:lnTo>
                <a:lnTo>
                  <a:pt x="18288000" y="9742090"/>
                </a:lnTo>
                <a:lnTo>
                  <a:pt x="0" y="97420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  <p:transition spd="fast">
    <p:fade/>
  </p:transition>
</p:sld>
</file>

<file path=ppt/slides/slide4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858" r="0" b="7858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246609" y="4632930"/>
            <a:ext cx="11476062" cy="1642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696"/>
              </a:lnSpc>
            </a:pPr>
            <a:r>
              <a:rPr lang="en-US" sz="11542">
                <a:solidFill>
                  <a:srgbClr val="275791"/>
                </a:solidFill>
                <a:latin typeface="Atma Bold"/>
              </a:rPr>
              <a:t>Requêtes SQL</a:t>
            </a:r>
          </a:p>
        </p:txBody>
      </p:sp>
      <p:sp>
        <p:nvSpPr>
          <p:cNvPr name="Freeform 4" id="4"/>
          <p:cNvSpPr/>
          <p:nvPr/>
        </p:nvSpPr>
        <p:spPr>
          <a:xfrm flipH="true" flipV="false" rot="-5400000">
            <a:off x="9449168" y="2589257"/>
            <a:ext cx="12224345" cy="10357354"/>
          </a:xfrm>
          <a:custGeom>
            <a:avLst/>
            <a:gdLst/>
            <a:ahLst/>
            <a:cxnLst/>
            <a:rect r="r" b="b" t="t" l="l"/>
            <a:pathLst>
              <a:path h="10357354" w="12224345">
                <a:moveTo>
                  <a:pt x="12224345" y="0"/>
                </a:moveTo>
                <a:lnTo>
                  <a:pt x="0" y="0"/>
                </a:lnTo>
                <a:lnTo>
                  <a:pt x="0" y="10357354"/>
                </a:lnTo>
                <a:lnTo>
                  <a:pt x="12224345" y="10357354"/>
                </a:lnTo>
                <a:lnTo>
                  <a:pt x="12224345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442049" y="4879712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  <p:transition spd="fast">
    <p:cover dir="lu"/>
  </p:transition>
</p:sld>
</file>

<file path=ppt/slides/slide4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858" r="0" b="7858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637425" y="1416367"/>
            <a:ext cx="16981849" cy="8870633"/>
          </a:xfrm>
          <a:custGeom>
            <a:avLst/>
            <a:gdLst/>
            <a:ahLst/>
            <a:cxnLst/>
            <a:rect r="r" b="b" t="t" l="l"/>
            <a:pathLst>
              <a:path h="8870633" w="16981849">
                <a:moveTo>
                  <a:pt x="0" y="0"/>
                </a:moveTo>
                <a:lnTo>
                  <a:pt x="16981849" y="0"/>
                </a:lnTo>
                <a:lnTo>
                  <a:pt x="16981849" y="8870633"/>
                </a:lnTo>
                <a:lnTo>
                  <a:pt x="0" y="887063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06799" y="545783"/>
            <a:ext cx="17681201" cy="870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140"/>
              </a:lnSpc>
              <a:spcBef>
                <a:spcPct val="0"/>
              </a:spcBef>
            </a:pPr>
            <a:r>
              <a:rPr lang="en-US" sz="5100" spc="153">
                <a:solidFill>
                  <a:srgbClr val="231C84"/>
                </a:solidFill>
                <a:latin typeface="Atma Light Bold"/>
              </a:rPr>
              <a:t>Création des requêtes afin de vérifier des informations du Dataset</a:t>
            </a:r>
          </a:p>
        </p:txBody>
      </p:sp>
    </p:spTree>
  </p:cSld>
  <p:clrMapOvr>
    <a:masterClrMapping/>
  </p:clrMapOvr>
  <p:transition spd="fast">
    <p:fade/>
  </p:transition>
</p:sld>
</file>

<file path=ppt/slides/slide4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858" r="0" b="7858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0" y="484181"/>
            <a:ext cx="18288000" cy="9318637"/>
          </a:xfrm>
          <a:custGeom>
            <a:avLst/>
            <a:gdLst/>
            <a:ahLst/>
            <a:cxnLst/>
            <a:rect r="r" b="b" t="t" l="l"/>
            <a:pathLst>
              <a:path h="9318637" w="18288000">
                <a:moveTo>
                  <a:pt x="0" y="0"/>
                </a:moveTo>
                <a:lnTo>
                  <a:pt x="18288000" y="0"/>
                </a:lnTo>
                <a:lnTo>
                  <a:pt x="18288000" y="9318638"/>
                </a:lnTo>
                <a:lnTo>
                  <a:pt x="0" y="93186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  <p:transition spd="fast">
    <p:fade/>
  </p:transition>
</p:sld>
</file>

<file path=ppt/slides/slide4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858" r="0" b="7858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0" y="1028700"/>
            <a:ext cx="18288000" cy="8217396"/>
          </a:xfrm>
          <a:custGeom>
            <a:avLst/>
            <a:gdLst/>
            <a:ahLst/>
            <a:cxnLst/>
            <a:rect r="r" b="b" t="t" l="l"/>
            <a:pathLst>
              <a:path h="8217396" w="18288000">
                <a:moveTo>
                  <a:pt x="0" y="0"/>
                </a:moveTo>
                <a:lnTo>
                  <a:pt x="18288000" y="0"/>
                </a:lnTo>
                <a:lnTo>
                  <a:pt x="18288000" y="8217396"/>
                </a:lnTo>
                <a:lnTo>
                  <a:pt x="0" y="821739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9261" b="0"/>
            </a:stretch>
          </a:blipFill>
        </p:spPr>
      </p:sp>
    </p:spTree>
  </p:cSld>
  <p:clrMapOvr>
    <a:masterClrMapping/>
  </p:clrMapOvr>
  <p:transition spd="fast">
    <p:fade/>
  </p:transition>
</p:sld>
</file>

<file path=ppt/slides/slide4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858" r="0" b="7858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0" y="2647044"/>
            <a:ext cx="18288000" cy="2496456"/>
          </a:xfrm>
          <a:custGeom>
            <a:avLst/>
            <a:gdLst/>
            <a:ahLst/>
            <a:cxnLst/>
            <a:rect r="r" b="b" t="t" l="l"/>
            <a:pathLst>
              <a:path h="2496456" w="18288000">
                <a:moveTo>
                  <a:pt x="0" y="0"/>
                </a:moveTo>
                <a:lnTo>
                  <a:pt x="18288000" y="0"/>
                </a:lnTo>
                <a:lnTo>
                  <a:pt x="18288000" y="2496456"/>
                </a:lnTo>
                <a:lnTo>
                  <a:pt x="0" y="24964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3276" b="-31046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0" y="6656988"/>
            <a:ext cx="16822796" cy="1173353"/>
          </a:xfrm>
          <a:custGeom>
            <a:avLst/>
            <a:gdLst/>
            <a:ahLst/>
            <a:cxnLst/>
            <a:rect r="r" b="b" t="t" l="l"/>
            <a:pathLst>
              <a:path h="1173353" w="16822796">
                <a:moveTo>
                  <a:pt x="0" y="0"/>
                </a:moveTo>
                <a:lnTo>
                  <a:pt x="16822796" y="0"/>
                </a:lnTo>
                <a:lnTo>
                  <a:pt x="16822796" y="1173353"/>
                </a:lnTo>
                <a:lnTo>
                  <a:pt x="0" y="117335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239672" r="-36776" b="0"/>
            </a:stretch>
          </a:blipFill>
        </p:spPr>
      </p:sp>
    </p:spTree>
  </p:cSld>
  <p:clrMapOvr>
    <a:masterClrMapping/>
  </p:clrMapOvr>
  <p:transition spd="fast">
    <p:fade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858" r="0" b="7858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-5400000">
            <a:off x="9914333" y="-553310"/>
            <a:ext cx="12227030" cy="8025378"/>
          </a:xfrm>
          <a:custGeom>
            <a:avLst/>
            <a:gdLst/>
            <a:ahLst/>
            <a:cxnLst/>
            <a:rect r="r" b="b" t="t" l="l"/>
            <a:pathLst>
              <a:path h="8025378" w="12227030">
                <a:moveTo>
                  <a:pt x="0" y="0"/>
                </a:moveTo>
                <a:lnTo>
                  <a:pt x="12227030" y="0"/>
                </a:lnTo>
                <a:lnTo>
                  <a:pt x="12227030" y="8025378"/>
                </a:lnTo>
                <a:lnTo>
                  <a:pt x="0" y="802537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245655" y="3616688"/>
            <a:ext cx="11476062" cy="3251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696"/>
              </a:lnSpc>
            </a:pPr>
            <a:r>
              <a:rPr lang="en-US" sz="11542">
                <a:solidFill>
                  <a:srgbClr val="275791"/>
                </a:solidFill>
                <a:latin typeface="Atma Bold"/>
              </a:rPr>
              <a:t>Exploration des données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3078177" y="4544321"/>
            <a:ext cx="4502529" cy="4535514"/>
          </a:xfrm>
          <a:custGeom>
            <a:avLst/>
            <a:gdLst/>
            <a:ahLst/>
            <a:cxnLst/>
            <a:rect r="r" b="b" t="t" l="l"/>
            <a:pathLst>
              <a:path h="4535514" w="4502529">
                <a:moveTo>
                  <a:pt x="0" y="0"/>
                </a:moveTo>
                <a:lnTo>
                  <a:pt x="4502529" y="0"/>
                </a:lnTo>
                <a:lnTo>
                  <a:pt x="4502529" y="4535515"/>
                </a:lnTo>
                <a:lnTo>
                  <a:pt x="0" y="453551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  <p:transition spd="fast">
    <p:cover dir="lu"/>
  </p:transition>
</p:sld>
</file>

<file path=ppt/slides/slide5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858" r="0" b="7858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true" flipV="true" rot="-5400000">
            <a:off x="-6112173" y="337406"/>
            <a:ext cx="12224345" cy="10357354"/>
          </a:xfrm>
          <a:custGeom>
            <a:avLst/>
            <a:gdLst/>
            <a:ahLst/>
            <a:cxnLst/>
            <a:rect r="r" b="b" t="t" l="l"/>
            <a:pathLst>
              <a:path h="10357354" w="12224345">
                <a:moveTo>
                  <a:pt x="12224346" y="10357354"/>
                </a:moveTo>
                <a:lnTo>
                  <a:pt x="0" y="10357354"/>
                </a:lnTo>
                <a:lnTo>
                  <a:pt x="0" y="0"/>
                </a:lnTo>
                <a:lnTo>
                  <a:pt x="12224346" y="0"/>
                </a:lnTo>
                <a:lnTo>
                  <a:pt x="12224346" y="10357354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19086" y="6149457"/>
            <a:ext cx="4140679" cy="4114800"/>
          </a:xfrm>
          <a:custGeom>
            <a:avLst/>
            <a:gdLst/>
            <a:ahLst/>
            <a:cxnLst/>
            <a:rect r="r" b="b" t="t" l="l"/>
            <a:pathLst>
              <a:path h="4114800" w="4140679">
                <a:moveTo>
                  <a:pt x="0" y="0"/>
                </a:moveTo>
                <a:lnTo>
                  <a:pt x="4140679" y="0"/>
                </a:lnTo>
                <a:lnTo>
                  <a:pt x="414067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517536" y="2769920"/>
            <a:ext cx="11476062" cy="48614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696"/>
              </a:lnSpc>
            </a:pPr>
            <a:r>
              <a:rPr lang="en-US" sz="11542">
                <a:solidFill>
                  <a:srgbClr val="275791"/>
                </a:solidFill>
                <a:latin typeface="Atma Bold"/>
              </a:rPr>
              <a:t>Création d'une nouvelle table SQL</a:t>
            </a:r>
          </a:p>
        </p:txBody>
      </p:sp>
    </p:spTree>
  </p:cSld>
  <p:clrMapOvr>
    <a:masterClrMapping/>
  </p:clrMapOvr>
  <p:transition spd="fast">
    <p:cover dir="rd"/>
  </p:transition>
</p:sld>
</file>

<file path=ppt/slides/slide5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858" r="0" b="7858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0" y="2271805"/>
            <a:ext cx="18288000" cy="8015195"/>
          </a:xfrm>
          <a:custGeom>
            <a:avLst/>
            <a:gdLst/>
            <a:ahLst/>
            <a:cxnLst/>
            <a:rect r="r" b="b" t="t" l="l"/>
            <a:pathLst>
              <a:path h="8015195" w="18288000">
                <a:moveTo>
                  <a:pt x="0" y="0"/>
                </a:moveTo>
                <a:lnTo>
                  <a:pt x="18288000" y="0"/>
                </a:lnTo>
                <a:lnTo>
                  <a:pt x="18288000" y="8015195"/>
                </a:lnTo>
                <a:lnTo>
                  <a:pt x="0" y="80151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10" t="0" r="-39855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06799" y="93345"/>
            <a:ext cx="17681201" cy="17754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140"/>
              </a:lnSpc>
              <a:spcBef>
                <a:spcPct val="0"/>
              </a:spcBef>
            </a:pPr>
            <a:r>
              <a:rPr lang="en-US" sz="5100" spc="153">
                <a:solidFill>
                  <a:srgbClr val="231C84"/>
                </a:solidFill>
                <a:latin typeface="Atma Light Bold"/>
              </a:rPr>
              <a:t>Création d'une nouvelle Table SQL qui stockent seulement Customer ID et le montant total qu’il a dépensé chaque année dans notre site </a:t>
            </a:r>
          </a:p>
        </p:txBody>
      </p:sp>
    </p:spTree>
  </p:cSld>
  <p:clrMapOvr>
    <a:masterClrMapping/>
  </p:clrMapOvr>
  <p:transition spd="fast">
    <p:fade/>
  </p:transition>
</p:sld>
</file>

<file path=ppt/slides/slide5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858" r="0" b="7858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0" y="1028700"/>
            <a:ext cx="18288000" cy="8487350"/>
          </a:xfrm>
          <a:custGeom>
            <a:avLst/>
            <a:gdLst/>
            <a:ahLst/>
            <a:cxnLst/>
            <a:rect r="r" b="b" t="t" l="l"/>
            <a:pathLst>
              <a:path h="8487350" w="18288000">
                <a:moveTo>
                  <a:pt x="0" y="0"/>
                </a:moveTo>
                <a:lnTo>
                  <a:pt x="18288000" y="0"/>
                </a:lnTo>
                <a:lnTo>
                  <a:pt x="18288000" y="8487350"/>
                </a:lnTo>
                <a:lnTo>
                  <a:pt x="0" y="8487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22701" b="-23923"/>
            </a:stretch>
          </a:blipFill>
        </p:spPr>
      </p:sp>
    </p:spTree>
  </p:cSld>
  <p:clrMapOvr>
    <a:masterClrMapping/>
  </p:clrMapOvr>
  <p:transition spd="fast">
    <p:fade/>
  </p:transition>
</p:sld>
</file>

<file path=ppt/slides/slide5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9EC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298224"/>
            <a:ext cx="18288000" cy="9690552"/>
          </a:xfrm>
          <a:custGeom>
            <a:avLst/>
            <a:gdLst/>
            <a:ahLst/>
            <a:cxnLst/>
            <a:rect r="r" b="b" t="t" l="l"/>
            <a:pathLst>
              <a:path h="9690552" w="18288000">
                <a:moveTo>
                  <a:pt x="0" y="0"/>
                </a:moveTo>
                <a:lnTo>
                  <a:pt x="18288000" y="0"/>
                </a:lnTo>
                <a:lnTo>
                  <a:pt x="18288000" y="9690552"/>
                </a:lnTo>
                <a:lnTo>
                  <a:pt x="0" y="969055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  <p:transition spd="fast">
    <p:circle/>
  </p:transition>
</p:sld>
</file>

<file path=ppt/slides/slide5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858" r="0" b="7858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0" y="3358687"/>
            <a:ext cx="18288000" cy="4485603"/>
          </a:xfrm>
          <a:custGeom>
            <a:avLst/>
            <a:gdLst/>
            <a:ahLst/>
            <a:cxnLst/>
            <a:rect r="r" b="b" t="t" l="l"/>
            <a:pathLst>
              <a:path h="4485603" w="18288000">
                <a:moveTo>
                  <a:pt x="0" y="0"/>
                </a:moveTo>
                <a:lnTo>
                  <a:pt x="18288000" y="0"/>
                </a:lnTo>
                <a:lnTo>
                  <a:pt x="18288000" y="4485604"/>
                </a:lnTo>
                <a:lnTo>
                  <a:pt x="0" y="448560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546259" r="-238182" b="0"/>
            </a:stretch>
          </a:blipFill>
        </p:spPr>
      </p:sp>
    </p:spTree>
  </p:cSld>
  <p:clrMapOvr>
    <a:masterClrMapping/>
  </p:clrMapOvr>
  <p:transition spd="fast">
    <p:fade/>
  </p:transition>
</p:sld>
</file>

<file path=ppt/slides/slide5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858" r="0" b="7858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-5400000">
            <a:off x="10411947" y="5400484"/>
            <a:ext cx="12227030" cy="8025378"/>
          </a:xfrm>
          <a:custGeom>
            <a:avLst/>
            <a:gdLst/>
            <a:ahLst/>
            <a:cxnLst/>
            <a:rect r="r" b="b" t="t" l="l"/>
            <a:pathLst>
              <a:path h="8025378" w="12227030">
                <a:moveTo>
                  <a:pt x="0" y="0"/>
                </a:moveTo>
                <a:lnTo>
                  <a:pt x="12227030" y="0"/>
                </a:lnTo>
                <a:lnTo>
                  <a:pt x="12227030" y="8025378"/>
                </a:lnTo>
                <a:lnTo>
                  <a:pt x="0" y="802537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888296" y="6172200"/>
            <a:ext cx="4172167" cy="4114800"/>
          </a:xfrm>
          <a:custGeom>
            <a:avLst/>
            <a:gdLst/>
            <a:ahLst/>
            <a:cxnLst/>
            <a:rect r="r" b="b" t="t" l="l"/>
            <a:pathLst>
              <a:path h="4114800" w="4172167">
                <a:moveTo>
                  <a:pt x="0" y="0"/>
                </a:moveTo>
                <a:lnTo>
                  <a:pt x="4172167" y="0"/>
                </a:lnTo>
                <a:lnTo>
                  <a:pt x="417216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0" y="4837634"/>
            <a:ext cx="11476062" cy="1642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696"/>
              </a:lnSpc>
            </a:pPr>
            <a:r>
              <a:rPr lang="en-US" sz="11542">
                <a:solidFill>
                  <a:srgbClr val="275791"/>
                </a:solidFill>
                <a:latin typeface="Atma Bold"/>
              </a:rPr>
              <a:t>Conclusion</a:t>
            </a:r>
          </a:p>
        </p:txBody>
      </p:sp>
    </p:spTree>
  </p:cSld>
  <p:clrMapOvr>
    <a:masterClrMapping/>
  </p:clrMapOvr>
  <p:transition spd="fast">
    <p:cover dir="lu"/>
  </p:transition>
</p:sld>
</file>

<file path=ppt/slides/slide5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858" r="0" b="7858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761933" y="8815840"/>
            <a:ext cx="681596" cy="442460"/>
          </a:xfrm>
          <a:custGeom>
            <a:avLst/>
            <a:gdLst/>
            <a:ahLst/>
            <a:cxnLst/>
            <a:rect r="r" b="b" t="t" l="l"/>
            <a:pathLst>
              <a:path h="442460" w="681596">
                <a:moveTo>
                  <a:pt x="0" y="0"/>
                </a:moveTo>
                <a:lnTo>
                  <a:pt x="681596" y="0"/>
                </a:lnTo>
                <a:lnTo>
                  <a:pt x="681596" y="442460"/>
                </a:lnTo>
                <a:lnTo>
                  <a:pt x="0" y="44246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4054533" y="8815840"/>
            <a:ext cx="575303" cy="442460"/>
          </a:xfrm>
          <a:custGeom>
            <a:avLst/>
            <a:gdLst/>
            <a:ahLst/>
            <a:cxnLst/>
            <a:rect r="r" b="b" t="t" l="l"/>
            <a:pathLst>
              <a:path h="442460" w="575303">
                <a:moveTo>
                  <a:pt x="0" y="0"/>
                </a:moveTo>
                <a:lnTo>
                  <a:pt x="575303" y="0"/>
                </a:lnTo>
                <a:lnTo>
                  <a:pt x="575303" y="442460"/>
                </a:lnTo>
                <a:lnTo>
                  <a:pt x="0" y="44246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2614830">
            <a:off x="14495939" y="2933142"/>
            <a:ext cx="188585" cy="11661301"/>
            <a:chOff x="0" y="0"/>
            <a:chExt cx="49669" cy="307128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9669" cy="3071289"/>
            </a:xfrm>
            <a:custGeom>
              <a:avLst/>
              <a:gdLst/>
              <a:ahLst/>
              <a:cxnLst/>
              <a:rect r="r" b="b" t="t" l="l"/>
              <a:pathLst>
                <a:path h="3071289" w="49669">
                  <a:moveTo>
                    <a:pt x="0" y="0"/>
                  </a:moveTo>
                  <a:lnTo>
                    <a:pt x="49669" y="0"/>
                  </a:lnTo>
                  <a:lnTo>
                    <a:pt x="49669" y="3071289"/>
                  </a:lnTo>
                  <a:lnTo>
                    <a:pt x="0" y="3071289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8394427" y="8793969"/>
            <a:ext cx="464331" cy="464331"/>
          </a:xfrm>
          <a:custGeom>
            <a:avLst/>
            <a:gdLst/>
            <a:ahLst/>
            <a:cxnLst/>
            <a:rect r="r" b="b" t="t" l="l"/>
            <a:pathLst>
              <a:path h="464331" w="464331">
                <a:moveTo>
                  <a:pt x="0" y="0"/>
                </a:moveTo>
                <a:lnTo>
                  <a:pt x="464331" y="0"/>
                </a:lnTo>
                <a:lnTo>
                  <a:pt x="464331" y="464331"/>
                </a:lnTo>
                <a:lnTo>
                  <a:pt x="0" y="46433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028700" y="5438808"/>
            <a:ext cx="7619567" cy="672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63"/>
              </a:lnSpc>
              <a:spcBef>
                <a:spcPct val="0"/>
              </a:spcBef>
            </a:pPr>
            <a:r>
              <a:rPr lang="en-US" sz="3759" spc="563">
                <a:solidFill>
                  <a:srgbClr val="000000"/>
                </a:solidFill>
                <a:latin typeface="Poppins Medium"/>
              </a:rPr>
              <a:t>pour votre Attention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528628" y="3549917"/>
            <a:ext cx="8973804" cy="18502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3379"/>
              </a:lnSpc>
            </a:pPr>
            <a:r>
              <a:rPr lang="en-US" sz="12163">
                <a:solidFill>
                  <a:srgbClr val="060644"/>
                </a:solidFill>
                <a:latin typeface="Poppins Bold"/>
              </a:rPr>
              <a:t>Merci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441627" y="8819583"/>
            <a:ext cx="2498605" cy="3682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Poppins Medium"/>
              </a:rPr>
              <a:t>(212) 07 72 10 47 62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702395" y="8819583"/>
            <a:ext cx="3692032" cy="3682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Poppins Medium"/>
              </a:rPr>
              <a:t>faysalfayfa@gmail.com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973058" y="8819583"/>
            <a:ext cx="2918826" cy="3682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Poppins Medium"/>
              </a:rPr>
              <a:t>Faissal Mouflla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15270438" y="566485"/>
            <a:ext cx="2428589" cy="924431"/>
          </a:xfrm>
          <a:custGeom>
            <a:avLst/>
            <a:gdLst/>
            <a:ahLst/>
            <a:cxnLst/>
            <a:rect r="r" b="b" t="t" l="l"/>
            <a:pathLst>
              <a:path h="924431" w="2428589">
                <a:moveTo>
                  <a:pt x="0" y="0"/>
                </a:moveTo>
                <a:lnTo>
                  <a:pt x="2428589" y="0"/>
                </a:lnTo>
                <a:lnTo>
                  <a:pt x="2428589" y="924430"/>
                </a:lnTo>
                <a:lnTo>
                  <a:pt x="0" y="924430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222220" y="566485"/>
            <a:ext cx="4424175" cy="879122"/>
          </a:xfrm>
          <a:custGeom>
            <a:avLst/>
            <a:gdLst/>
            <a:ahLst/>
            <a:cxnLst/>
            <a:rect r="r" b="b" t="t" l="l"/>
            <a:pathLst>
              <a:path h="879122" w="4424175">
                <a:moveTo>
                  <a:pt x="0" y="0"/>
                </a:moveTo>
                <a:lnTo>
                  <a:pt x="4424174" y="0"/>
                </a:lnTo>
                <a:lnTo>
                  <a:pt x="4424174" y="879122"/>
                </a:lnTo>
                <a:lnTo>
                  <a:pt x="0" y="879122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</p:spTree>
  </p:cSld>
  <p:clrMapOvr>
    <a:masterClrMapping/>
  </p:clrMapOvr>
  <p:transition spd="fast">
    <p:circle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858" r="0" b="7858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0" y="2952575"/>
            <a:ext cx="18288000" cy="6305725"/>
          </a:xfrm>
          <a:custGeom>
            <a:avLst/>
            <a:gdLst/>
            <a:ahLst/>
            <a:cxnLst/>
            <a:rect r="r" b="b" t="t" l="l"/>
            <a:pathLst>
              <a:path h="6305725" w="18288000">
                <a:moveTo>
                  <a:pt x="0" y="0"/>
                </a:moveTo>
                <a:lnTo>
                  <a:pt x="18288000" y="0"/>
                </a:lnTo>
                <a:lnTo>
                  <a:pt x="18288000" y="6305725"/>
                </a:lnTo>
                <a:lnTo>
                  <a:pt x="0" y="63057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208724" y="1990638"/>
            <a:ext cx="1738503" cy="4114800"/>
          </a:xfrm>
          <a:custGeom>
            <a:avLst/>
            <a:gdLst/>
            <a:ahLst/>
            <a:cxnLst/>
            <a:rect r="r" b="b" t="t" l="l"/>
            <a:pathLst>
              <a:path h="4114800" w="1738503">
                <a:moveTo>
                  <a:pt x="0" y="0"/>
                </a:moveTo>
                <a:lnTo>
                  <a:pt x="1738503" y="0"/>
                </a:lnTo>
                <a:lnTo>
                  <a:pt x="173850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5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57989" y="481013"/>
            <a:ext cx="17231102" cy="17754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140"/>
              </a:lnSpc>
              <a:spcBef>
                <a:spcPct val="0"/>
              </a:spcBef>
            </a:pPr>
            <a:r>
              <a:rPr lang="en-US" sz="5100" spc="153">
                <a:solidFill>
                  <a:srgbClr val="231C84"/>
                </a:solidFill>
                <a:latin typeface="Atma Light Bold"/>
              </a:rPr>
              <a:t>Importation des bibliothèques nécessaires et l'afficahge de notre fichier csv</a:t>
            </a:r>
          </a:p>
        </p:txBody>
      </p:sp>
    </p:spTree>
  </p:cSld>
  <p:clrMapOvr>
    <a:masterClrMapping/>
  </p:clrMapOvr>
  <p:transition spd="fast">
    <p:fade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858" r="0" b="7858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528449" y="1416367"/>
            <a:ext cx="6102787" cy="1827069"/>
          </a:xfrm>
          <a:custGeom>
            <a:avLst/>
            <a:gdLst/>
            <a:ahLst/>
            <a:cxnLst/>
            <a:rect r="r" b="b" t="t" l="l"/>
            <a:pathLst>
              <a:path h="1827069" w="6102787">
                <a:moveTo>
                  <a:pt x="0" y="0"/>
                </a:moveTo>
                <a:lnTo>
                  <a:pt x="6102787" y="0"/>
                </a:lnTo>
                <a:lnTo>
                  <a:pt x="6102787" y="1827069"/>
                </a:lnTo>
                <a:lnTo>
                  <a:pt x="0" y="18270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28449" y="4650166"/>
            <a:ext cx="8259165" cy="5203442"/>
          </a:xfrm>
          <a:custGeom>
            <a:avLst/>
            <a:gdLst/>
            <a:ahLst/>
            <a:cxnLst/>
            <a:rect r="r" b="b" t="t" l="l"/>
            <a:pathLst>
              <a:path h="5203442" w="8259165">
                <a:moveTo>
                  <a:pt x="0" y="0"/>
                </a:moveTo>
                <a:lnTo>
                  <a:pt x="8259165" y="0"/>
                </a:lnTo>
                <a:lnTo>
                  <a:pt x="8259165" y="5203442"/>
                </a:lnTo>
                <a:lnTo>
                  <a:pt x="0" y="520344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996" r="0" b="-1996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28449" y="545783"/>
            <a:ext cx="17231102" cy="870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140"/>
              </a:lnSpc>
              <a:spcBef>
                <a:spcPct val="0"/>
              </a:spcBef>
            </a:pPr>
            <a:r>
              <a:rPr lang="en-US" sz="5100" spc="153">
                <a:solidFill>
                  <a:srgbClr val="231C84"/>
                </a:solidFill>
                <a:latin typeface="Atma Light Bold"/>
              </a:rPr>
              <a:t>la taille totale du Dataset avant le nettoyage des données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28449" y="3463884"/>
            <a:ext cx="17231102" cy="870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140"/>
              </a:lnSpc>
              <a:spcBef>
                <a:spcPct val="0"/>
              </a:spcBef>
            </a:pPr>
            <a:r>
              <a:rPr lang="en-US" sz="5100" spc="153">
                <a:solidFill>
                  <a:srgbClr val="231C84"/>
                </a:solidFill>
                <a:latin typeface="Atma Light Bold"/>
              </a:rPr>
              <a:t>Les valeurs manquantes dans le Dataset</a:t>
            </a:r>
          </a:p>
        </p:txBody>
      </p:sp>
    </p:spTree>
  </p:cSld>
  <p:clrMapOvr>
    <a:masterClrMapping/>
  </p:clrMapOvr>
  <p:transition spd="fast">
    <p:fade/>
  </p:transition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858" r="0" b="7858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289729" y="4969146"/>
            <a:ext cx="8826931" cy="2067917"/>
          </a:xfrm>
          <a:custGeom>
            <a:avLst/>
            <a:gdLst/>
            <a:ahLst/>
            <a:cxnLst/>
            <a:rect r="r" b="b" t="t" l="l"/>
            <a:pathLst>
              <a:path h="2067917" w="8826931">
                <a:moveTo>
                  <a:pt x="0" y="0"/>
                </a:moveTo>
                <a:lnTo>
                  <a:pt x="8826931" y="0"/>
                </a:lnTo>
                <a:lnTo>
                  <a:pt x="8826931" y="2067917"/>
                </a:lnTo>
                <a:lnTo>
                  <a:pt x="0" y="206791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10202" b="-13629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566758" y="1719209"/>
            <a:ext cx="8456794" cy="8567791"/>
          </a:xfrm>
          <a:custGeom>
            <a:avLst/>
            <a:gdLst/>
            <a:ahLst/>
            <a:cxnLst/>
            <a:rect r="r" b="b" t="t" l="l"/>
            <a:pathLst>
              <a:path h="8567791" w="8456794">
                <a:moveTo>
                  <a:pt x="0" y="0"/>
                </a:moveTo>
                <a:lnTo>
                  <a:pt x="8456794" y="0"/>
                </a:lnTo>
                <a:lnTo>
                  <a:pt x="8456794" y="8567791"/>
                </a:lnTo>
                <a:lnTo>
                  <a:pt x="0" y="856779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497" r="-1666" b="-2511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89729" y="2827300"/>
            <a:ext cx="8247472" cy="17754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40"/>
              </a:lnSpc>
              <a:spcBef>
                <a:spcPct val="0"/>
              </a:spcBef>
            </a:pPr>
            <a:r>
              <a:rPr lang="en-US" sz="5100" spc="153">
                <a:solidFill>
                  <a:srgbClr val="231C84"/>
                </a:solidFill>
                <a:latin typeface="Atma Light Bold"/>
              </a:rPr>
              <a:t>Les valeurs dupliquées dans le Dataset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537201" y="-95250"/>
            <a:ext cx="9504189" cy="17754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40"/>
              </a:lnSpc>
              <a:spcBef>
                <a:spcPct val="0"/>
              </a:spcBef>
            </a:pPr>
            <a:r>
              <a:rPr lang="en-US" sz="5100" spc="153">
                <a:solidFill>
                  <a:srgbClr val="231C84"/>
                </a:solidFill>
                <a:latin typeface="Atma Light Bold"/>
              </a:rPr>
              <a:t>Les valeurs aberrantes ou les valeurs extrêmes</a:t>
            </a:r>
          </a:p>
        </p:txBody>
      </p:sp>
    </p:spTree>
  </p:cSld>
  <p:clrMapOvr>
    <a:masterClrMapping/>
  </p:clrMapOvr>
  <p:transition spd="fast">
    <p:fade/>
  </p:transition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858" r="0" b="7858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5783238" y="3053009"/>
            <a:ext cx="11476062" cy="3251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696"/>
              </a:lnSpc>
            </a:pPr>
            <a:r>
              <a:rPr lang="en-US" sz="11542">
                <a:solidFill>
                  <a:srgbClr val="275791"/>
                </a:solidFill>
                <a:latin typeface="Atma Bold"/>
              </a:rPr>
              <a:t>Nettoyage des données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-5400000">
            <a:off x="-5084815" y="1130811"/>
            <a:ext cx="12227030" cy="8025378"/>
          </a:xfrm>
          <a:custGeom>
            <a:avLst/>
            <a:gdLst/>
            <a:ahLst/>
            <a:cxnLst/>
            <a:rect r="r" b="b" t="t" l="l"/>
            <a:pathLst>
              <a:path h="8025378" w="12227030">
                <a:moveTo>
                  <a:pt x="0" y="0"/>
                </a:moveTo>
                <a:lnTo>
                  <a:pt x="12227030" y="0"/>
                </a:lnTo>
                <a:lnTo>
                  <a:pt x="12227030" y="8025378"/>
                </a:lnTo>
                <a:lnTo>
                  <a:pt x="0" y="802537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0" y="2564327"/>
            <a:ext cx="4750130" cy="4114800"/>
          </a:xfrm>
          <a:custGeom>
            <a:avLst/>
            <a:gdLst/>
            <a:ahLst/>
            <a:cxnLst/>
            <a:rect r="r" b="b" t="t" l="l"/>
            <a:pathLst>
              <a:path h="4114800" w="4750130">
                <a:moveTo>
                  <a:pt x="0" y="0"/>
                </a:moveTo>
                <a:lnTo>
                  <a:pt x="4750130" y="0"/>
                </a:lnTo>
                <a:lnTo>
                  <a:pt x="475013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  <p:transition spd="fast">
    <p:cover dir="rd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DAFkhfenrdo</dc:identifier>
  <dcterms:modified xsi:type="dcterms:W3CDTF">2011-08-01T06:04:30Z</dcterms:modified>
  <cp:revision>1</cp:revision>
  <dc:title>Vente au détail en ligne</dc:title>
</cp:coreProperties>
</file>

<file path=docProps/thumbnail.jpeg>
</file>